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73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285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04" r:id="rId27"/>
    <p:sldId id="335" r:id="rId28"/>
    <p:sldId id="309" r:id="rId29"/>
    <p:sldId id="307" r:id="rId30"/>
    <p:sldId id="371" r:id="rId31"/>
    <p:sldId id="388" r:id="rId32"/>
    <p:sldId id="387" r:id="rId33"/>
    <p:sldId id="386" r:id="rId3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75FFE5"/>
    <a:srgbClr val="B86E00"/>
    <a:srgbClr val="E68900"/>
    <a:srgbClr val="003399"/>
    <a:srgbClr val="336600"/>
    <a:srgbClr val="008000"/>
    <a:srgbClr val="0066CC"/>
    <a:srgbClr val="33CCCC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21" autoAdjust="0"/>
    <p:restoredTop sz="96234" autoAdjust="0"/>
  </p:normalViewPr>
  <p:slideViewPr>
    <p:cSldViewPr>
      <p:cViewPr varScale="1">
        <p:scale>
          <a:sx n="86" d="100"/>
          <a:sy n="86" d="100"/>
        </p:scale>
        <p:origin x="-1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357" cy="48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2" tIns="46881" rIns="93762" bIns="4688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2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210" y="0"/>
            <a:ext cx="3170357" cy="48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2" tIns="46881" rIns="93762" bIns="4688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2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19030"/>
            <a:ext cx="3170357" cy="48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2" tIns="46881" rIns="93762" bIns="4688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2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210" y="9119030"/>
            <a:ext cx="3170357" cy="48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2" tIns="46881" rIns="93762" bIns="4688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D541264F-9236-4326-986D-447A2C979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58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357" cy="48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2" tIns="48310" rIns="96622" bIns="48310" numCol="1" anchor="t" anchorCtr="0" compatLnSpc="1">
            <a:prstTxWarp prst="textNoShape">
              <a:avLst/>
            </a:prstTxWarp>
          </a:bodyPr>
          <a:lstStyle>
            <a:lvl1pPr algn="l" defTabSz="967066"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846" y="0"/>
            <a:ext cx="3170355" cy="48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2" tIns="48310" rIns="96622" bIns="48310" numCol="1" anchor="t" anchorCtr="0" compatLnSpc="1">
            <a:prstTxWarp prst="textNoShape">
              <a:avLst/>
            </a:prstTxWarp>
          </a:bodyPr>
          <a:lstStyle>
            <a:lvl1pPr algn="r" defTabSz="967066"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124" y="4560329"/>
            <a:ext cx="5362954" cy="432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2" tIns="48310" rIns="96622" bIns="483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654"/>
            <a:ext cx="3170357" cy="48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2" tIns="48310" rIns="96622" bIns="48310" numCol="1" anchor="b" anchorCtr="0" compatLnSpc="1">
            <a:prstTxWarp prst="textNoShape">
              <a:avLst/>
            </a:prstTxWarp>
          </a:bodyPr>
          <a:lstStyle>
            <a:lvl1pPr algn="l" defTabSz="967066"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846" y="9120654"/>
            <a:ext cx="3170355" cy="48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2" tIns="48310" rIns="96622" bIns="48310" numCol="1" anchor="b" anchorCtr="0" compatLnSpc="1">
            <a:prstTxWarp prst="textNoShape">
              <a:avLst/>
            </a:prstTxWarp>
          </a:bodyPr>
          <a:lstStyle>
            <a:lvl1pPr algn="r" defTabSz="967066">
              <a:defRPr sz="1200"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AF54690E-8D66-49FD-8161-B25DC6A39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22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45AE48-E746-49C4-9BCD-195E38C27FC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Zoe up front: 9-9:15</a:t>
            </a:r>
          </a:p>
          <a:p>
            <a:pPr eaLnBrk="1" hangingPunct="1"/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Take sharing about assignment of attracting something- (have them stand, give their name and share.) </a:t>
            </a: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Take several stories then ask them to turn to someone ner them and share more.</a:t>
            </a: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Briefly explain the rest of the day, and how we’ll be busy to the very end.</a:t>
            </a:r>
          </a:p>
          <a:p>
            <a:pPr eaLnBrk="1" hangingPunct="1"/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9:15-9:45</a:t>
            </a: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Explanation of </a:t>
            </a:r>
            <a:r>
              <a:rPr lang="en-US" b="1" u="sng" smtClean="0">
                <a:solidFill>
                  <a:srgbClr val="000000"/>
                </a:solidFill>
                <a:latin typeface="Arial" charset="0"/>
                <a:cs typeface="Arial" charset="0"/>
              </a:rPr>
              <a:t>Ultimate Truth </a:t>
            </a:r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Statement and demo, done in segments</a:t>
            </a:r>
          </a:p>
          <a:p>
            <a:pPr eaLnBrk="1" hangingPunct="1"/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Pass to Linz…</a:t>
            </a:r>
          </a:p>
          <a:p>
            <a:pPr eaLnBrk="1" hangingPunct="1"/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b="1" u="sng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b="1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AB2085-7E26-437B-A14E-A872A50081A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B3144-8958-46D1-8625-8C3267D71874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C3BC42-1D41-4AE8-BD97-A45EA1692D5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5DF4B0-D72B-47FD-8763-70C384BB385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94748-C8D4-4087-B514-497ADE0A878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5474CC-39A5-4003-A921-246315E3F7E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DF3D73-5366-441E-BBDC-FD229B61B26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983750-5507-4BF5-A7A6-54E4EF8D362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60CF88-7D67-4F17-904D-5F7BEBEC75A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60CF88-7D67-4F17-904D-5F7BEBEC75A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C8D9F-18E1-4E87-9201-C2D6746CC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FDABE-9746-42D5-BFC8-049C1E554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F105B-AFAE-4027-A460-77254EE3B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78182-7986-4F15-8D62-D6DC14138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2D7E7-749E-49FD-B533-0F548EF09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E028C-8086-422B-BE12-8C15FE44C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677AC-185F-4A8B-B94B-5C9C30CDA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6F350-EFC7-41F9-AF8A-4744330B5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6AF26-2A69-4E1A-B956-01C45AC0E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BB249-B818-4385-9F64-90BB55B51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F4346-C228-4C5D-9018-FE28424DE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720C1-4B5F-45A2-A549-BF4ADD43C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27A74-3BFC-4F58-BF40-4A005FAF8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E9262-7A10-4144-8A14-2F7F14487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D9866-B6A7-49F9-A4E4-ADA19A3AA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009999"/>
            </a:gs>
            <a:gs pos="50000">
              <a:srgbClr val="FFFFCC"/>
            </a:gs>
            <a:gs pos="100000">
              <a:srgbClr val="91570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fld id="{B27614CD-5A1A-4177-98EE-0E11143C7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gif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gif"/><Relationship Id="rId3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gif"/><Relationship Id="rId3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8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gif"/><Relationship Id="rId3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gif"/><Relationship Id="rId3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gif"/><Relationship Id="rId3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3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jpeg"/><Relationship Id="rId1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../media/image8.pn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8" Type="http://schemas.openxmlformats.org/officeDocument/2006/relationships/image" Target="../media/image25.jpeg"/><Relationship Id="rId9" Type="http://schemas.openxmlformats.org/officeDocument/2006/relationships/image" Target="../media/image26.jpeg"/><Relationship Id="rId10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7" Type="http://schemas.openxmlformats.org/officeDocument/2006/relationships/image" Target="../media/image34.jpeg"/><Relationship Id="rId8" Type="http://schemas.openxmlformats.org/officeDocument/2006/relationships/image" Target="../media/image35.png"/><Relationship Id="rId9" Type="http://schemas.openxmlformats.org/officeDocument/2006/relationships/image" Target="../media/image36.jpeg"/><Relationship Id="rId10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524000" y="30480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0">
              <a:latin typeface="Comic Sans MS" pitchFamily="66" charset="0"/>
            </a:endParaRPr>
          </a:p>
        </p:txBody>
      </p:sp>
      <p:sp>
        <p:nvSpPr>
          <p:cNvPr id="1213443" name="Text Box 3"/>
          <p:cNvSpPr txBox="1">
            <a:spLocks noChangeArrowheads="1"/>
          </p:cNvSpPr>
          <p:nvPr/>
        </p:nvSpPr>
        <p:spPr bwMode="auto">
          <a:xfrm>
            <a:off x="1447800" y="457200"/>
            <a:ext cx="6248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 Day 3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Welcome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BACK!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5" descr="image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2133600"/>
            <a:ext cx="4937760" cy="3703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068" name="Text Box 4"/>
          <p:cNvSpPr txBox="1">
            <a:spLocks noChangeArrowheads="1"/>
          </p:cNvSpPr>
          <p:nvPr/>
        </p:nvSpPr>
        <p:spPr bwMode="auto">
          <a:xfrm>
            <a:off x="3962400" y="2438400"/>
            <a:ext cx="5181600" cy="22006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buSzPct val="90000"/>
              <a:buFont typeface="Arial"/>
              <a:buChar char="•"/>
              <a:defRPr/>
            </a:pPr>
            <a:r>
              <a:rPr lang="en-US" sz="2800" b="0" dirty="0"/>
              <a:t>c</a:t>
            </a:r>
            <a:r>
              <a:rPr lang="en-US" sz="2800" b="0" dirty="0" smtClean="0"/>
              <a:t>heck their intensity every  2-3 rounds</a:t>
            </a:r>
            <a:br>
              <a:rPr lang="en-US" sz="2800" b="0" dirty="0" smtClean="0"/>
            </a:br>
            <a:endParaRPr lang="en-US" sz="1800" b="0" dirty="0" smtClean="0"/>
          </a:p>
          <a:p>
            <a:pPr marL="514350" indent="-514350" algn="l">
              <a:spcBef>
                <a:spcPts val="600"/>
              </a:spcBef>
              <a:buSzPct val="90000"/>
              <a:buFont typeface="Arial"/>
              <a:buChar char="•"/>
              <a:defRPr/>
            </a:pPr>
            <a:r>
              <a:rPr lang="en-US" sz="2800" b="0" dirty="0" smtClean="0"/>
              <a:t>ask </a:t>
            </a:r>
            <a:r>
              <a:rPr lang="en-US" sz="2800" b="0" dirty="0"/>
              <a:t>for any </a:t>
            </a:r>
            <a:r>
              <a:rPr lang="en-US" sz="2800" b="0" dirty="0" smtClean="0"/>
              <a:t>M. E. T.’s that  </a:t>
            </a:r>
            <a:br>
              <a:rPr lang="en-US" sz="2800" b="0" dirty="0" smtClean="0"/>
            </a:br>
            <a:r>
              <a:rPr lang="en-US" sz="2800" b="0" dirty="0" smtClean="0"/>
              <a:t>come up</a:t>
            </a:r>
            <a:endParaRPr lang="en-US" sz="28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838200"/>
            <a:ext cx="408424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75FF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session tips</a:t>
            </a:r>
            <a:endParaRPr lang="en-US" sz="2800" dirty="0">
              <a:solidFill>
                <a:srgbClr val="75FF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ping Po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905000"/>
            <a:ext cx="3238500" cy="2152650"/>
          </a:xfrm>
          <a:prstGeom prst="rect">
            <a:avLst/>
          </a:prstGeom>
          <a:ln>
            <a:solidFill>
              <a:srgbClr val="0033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564363" y="4876800"/>
            <a:ext cx="861060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SzPct val="90000"/>
              <a:buFont typeface="Arial"/>
              <a:buChar char="•"/>
              <a:defRPr/>
            </a:pPr>
            <a:r>
              <a:rPr lang="en-US" sz="2800" b="0" dirty="0" smtClean="0"/>
              <a:t>invite him / her to participate using </a:t>
            </a:r>
            <a:r>
              <a:rPr lang="en-US" sz="2800" b="0" i="1" dirty="0" smtClean="0"/>
              <a:t>ping-ponging</a:t>
            </a:r>
          </a:p>
          <a:p>
            <a:pPr marL="457200" indent="-457200">
              <a:spcBef>
                <a:spcPts val="600"/>
              </a:spcBef>
              <a:buSzPct val="90000"/>
              <a:buFont typeface="Arial"/>
              <a:buChar char="•"/>
              <a:defRPr/>
            </a:pPr>
            <a:r>
              <a:rPr lang="en-US" sz="2800" b="0" dirty="0" smtClean="0"/>
              <a:t>use Revenge Tapping </a:t>
            </a:r>
            <a:r>
              <a:rPr lang="en-US" sz="2400" b="0" dirty="0" smtClean="0"/>
              <a:t>(by </a:t>
            </a:r>
            <a:r>
              <a:rPr lang="en-US" sz="2400" b="0" dirty="0" err="1" smtClean="0"/>
              <a:t>Kiya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Immergluck</a:t>
            </a:r>
            <a:r>
              <a:rPr lang="en-US" sz="2800" b="0" dirty="0" smtClean="0"/>
              <a:t>) for really anger peeps</a:t>
            </a:r>
            <a:endParaRPr lang="en-US" sz="2800" b="0" dirty="0"/>
          </a:p>
        </p:txBody>
      </p:sp>
      <p:pic>
        <p:nvPicPr>
          <p:cNvPr id="9" name="Picture 8" descr="anatomy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381000"/>
            <a:ext cx="1752600" cy="1598655"/>
          </a:xfrm>
          <a:prstGeom prst="rect">
            <a:avLst/>
          </a:prstGeom>
          <a:ln>
            <a:solidFill>
              <a:srgbClr val="008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620000" y="6452206"/>
            <a:ext cx="1315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Red Alert</a:t>
            </a:r>
            <a:endParaRPr lang="en-US" sz="20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6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068" name="Text Box 4"/>
          <p:cNvSpPr txBox="1">
            <a:spLocks noChangeArrowheads="1"/>
          </p:cNvSpPr>
          <p:nvPr/>
        </p:nvSpPr>
        <p:spPr bwMode="auto">
          <a:xfrm>
            <a:off x="838200" y="2286000"/>
            <a:ext cx="7848600" cy="18466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buSzPct val="90000"/>
              <a:buFont typeface="Arial"/>
              <a:buChar char="•"/>
              <a:defRPr/>
            </a:pPr>
            <a:r>
              <a:rPr lang="en-US" sz="2800" b="0" dirty="0" smtClean="0"/>
              <a:t>Test each issue, when at a zero, to make </a:t>
            </a:r>
            <a:r>
              <a:rPr lang="en-US" sz="2800" b="0" dirty="0"/>
              <a:t>sure </a:t>
            </a:r>
            <a:r>
              <a:rPr lang="en-US" sz="2800" b="0" dirty="0" smtClean="0"/>
              <a:t>the client is clear… not just ‘much better’ </a:t>
            </a:r>
            <a:endParaRPr lang="en-US" sz="2800" b="0" dirty="0"/>
          </a:p>
          <a:p>
            <a:pPr algn="l"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914400"/>
            <a:ext cx="228830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75FF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 more</a:t>
            </a:r>
            <a:endParaRPr lang="en-US" sz="2800" dirty="0">
              <a:solidFill>
                <a:srgbClr val="75FF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Muscle Testing w-Jerry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38400" y="3962400"/>
            <a:ext cx="3927111" cy="2194560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Callout 7"/>
          <p:cNvSpPr/>
          <p:nvPr/>
        </p:nvSpPr>
        <p:spPr bwMode="auto">
          <a:xfrm>
            <a:off x="6360626" y="3505200"/>
            <a:ext cx="2819400" cy="2553474"/>
          </a:xfrm>
          <a:prstGeom prst="wedgeEllipseCallout">
            <a:avLst>
              <a:gd name="adj1" fmla="val -79035"/>
              <a:gd name="adj2" fmla="val -10747"/>
            </a:avLst>
          </a:prstGeom>
          <a:gradFill>
            <a:gsLst>
              <a:gs pos="4000">
                <a:srgbClr val="00CC99">
                  <a:alpha val="85000"/>
                </a:srgbClr>
              </a:gs>
              <a:gs pos="50000">
                <a:srgbClr val="FFFFCC"/>
              </a:gs>
              <a:gs pos="100000">
                <a:srgbClr val="915709"/>
              </a:gs>
            </a:gsLst>
            <a:lin ang="162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omic Sans MS" pitchFamily="66" charset="0"/>
              </a:rPr>
              <a:t>“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omic Sans MS" pitchFamily="66" charset="0"/>
              </a:rPr>
              <a:t>How do you know you’re 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omic Sans MS" pitchFamily="66" charset="0"/>
              </a:rPr>
            </a:b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omic Sans MS" pitchFamily="66" charset="0"/>
              </a:rPr>
              <a:t>at a zero?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omic Sans MS" pitchFamily="66" charset="0"/>
              </a:rPr>
              <a:t>”</a:t>
            </a:r>
          </a:p>
        </p:txBody>
      </p:sp>
      <p:sp>
        <p:nvSpPr>
          <p:cNvPr id="9" name="Oval Callout 8"/>
          <p:cNvSpPr/>
          <p:nvPr/>
        </p:nvSpPr>
        <p:spPr bwMode="auto">
          <a:xfrm>
            <a:off x="228600" y="3733800"/>
            <a:ext cx="3048000" cy="1947565"/>
          </a:xfrm>
          <a:prstGeom prst="wedgeEllipseCallout">
            <a:avLst>
              <a:gd name="adj1" fmla="val 88621"/>
              <a:gd name="adj2" fmla="val 15837"/>
            </a:avLst>
          </a:prstGeom>
          <a:gradFill>
            <a:gsLst>
              <a:gs pos="100000">
                <a:srgbClr val="00CC99">
                  <a:alpha val="85000"/>
                </a:srgbClr>
              </a:gs>
              <a:gs pos="50000">
                <a:srgbClr val="FFFFCC"/>
              </a:gs>
              <a:gs pos="100000">
                <a:srgbClr val="915709"/>
              </a:gs>
            </a:gsLst>
            <a:lin ang="162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omic Sans MS" pitchFamily="66" charset="0"/>
              </a:rPr>
              <a:t>“</a:t>
            </a:r>
            <a:r>
              <a:rPr lang="en-US" sz="2800" b="0" i="1" dirty="0" smtClean="0">
                <a:latin typeface="Comic Sans MS" pitchFamily="66" charset="0"/>
              </a:rPr>
              <a:t>Duh!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omic Sans MS" pitchFamily="66" charset="0"/>
              </a:rPr>
              <a:t>My wife told me</a:t>
            </a:r>
            <a:r>
              <a:rPr kumimoji="0" lang="en-US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Comic Sans MS" pitchFamily="66" charset="0"/>
              </a:rPr>
              <a:t> I was</a:t>
            </a:r>
            <a:r>
              <a:rPr kumimoji="0" lang="en-US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Comic Sans MS" pitchFamily="66" charset="0"/>
              </a:rPr>
              <a:t>!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omic Sans MS" pitchFamily="66" charset="0"/>
              </a:rPr>
              <a:t>”</a:t>
            </a:r>
          </a:p>
        </p:txBody>
      </p:sp>
      <p:pic>
        <p:nvPicPr>
          <p:cNvPr id="11" name="Picture 10" descr="anatomy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04800"/>
            <a:ext cx="1752600" cy="1598655"/>
          </a:xfrm>
          <a:prstGeom prst="rect">
            <a:avLst/>
          </a:prstGeom>
          <a:ln>
            <a:solidFill>
              <a:srgbClr val="008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332037"/>
            <a:ext cx="8229600" cy="4525963"/>
          </a:xfrm>
        </p:spPr>
        <p:txBody>
          <a:bodyPr/>
          <a:lstStyle/>
          <a:p>
            <a:pPr marL="365760" indent="-365760" eaLnBrk="1" hangingPunct="1">
              <a:lnSpc>
                <a:spcPct val="90000"/>
              </a:lnSpc>
              <a:spcBef>
                <a:spcPts val="1200"/>
              </a:spcBef>
              <a:buClr>
                <a:srgbClr val="C00000"/>
              </a:buClr>
              <a:buSzPct val="90000"/>
              <a:buFont typeface="Wingdings" pitchFamily="2" charset="2"/>
              <a:buChar char="§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llow at least 5 minutes to “taper off” the session</a:t>
            </a:r>
          </a:p>
          <a:p>
            <a:pPr marL="365760" indent="-365760" eaLnBrk="1" hangingPunct="1">
              <a:lnSpc>
                <a:spcPct val="90000"/>
              </a:lnSpc>
              <a:spcBef>
                <a:spcPts val="1200"/>
              </a:spcBef>
              <a:buClr>
                <a:srgbClr val="C00000"/>
              </a:buClr>
              <a:buSzPct val="90000"/>
              <a:buFont typeface="Wingdings" pitchFamily="2" charset="2"/>
              <a:buChar char="§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ake sure the client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feels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safe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at the end</a:t>
            </a:r>
          </a:p>
          <a:p>
            <a:pPr marL="365760" indent="-365760" eaLnBrk="1" hangingPunct="1">
              <a:lnSpc>
                <a:spcPct val="90000"/>
              </a:lnSpc>
              <a:spcBef>
                <a:spcPts val="1200"/>
              </a:spcBef>
              <a:buClr>
                <a:srgbClr val="C00000"/>
              </a:buClr>
              <a:buSzPct val="90000"/>
              <a:buFont typeface="Wingdings" pitchFamily="2" charset="2"/>
              <a:buChar char="§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rovide him / her with a sense of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closure</a:t>
            </a:r>
          </a:p>
          <a:p>
            <a:pPr marL="365760" indent="-365760" eaLnBrk="1" hangingPunct="1">
              <a:lnSpc>
                <a:spcPct val="90000"/>
              </a:lnSpc>
              <a:spcBef>
                <a:spcPts val="1200"/>
              </a:spcBef>
              <a:buClr>
                <a:srgbClr val="C00000"/>
              </a:buClr>
              <a:buSzPct val="90000"/>
              <a:buFont typeface="Wingdings" pitchFamily="2" charset="2"/>
              <a:buChar char="§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nstill positive statements about him/her</a:t>
            </a:r>
          </a:p>
          <a:p>
            <a:pPr marL="365760" indent="-365760" eaLnBrk="1" hangingPunct="1">
              <a:lnSpc>
                <a:spcPct val="90000"/>
              </a:lnSpc>
              <a:spcBef>
                <a:spcPts val="1200"/>
              </a:spcBef>
              <a:buClr>
                <a:srgbClr val="C00000"/>
              </a:buClr>
              <a:buSzPct val="90000"/>
              <a:buFont typeface="Wingdings" pitchFamily="2" charset="2"/>
              <a:buChar char="§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ive clients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meaningful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homework* </a:t>
            </a:r>
          </a:p>
          <a:p>
            <a:pPr marL="365760" indent="-365760" eaLnBrk="1" hangingPunct="1">
              <a:lnSpc>
                <a:spcPct val="90000"/>
              </a:lnSpc>
              <a:spcBef>
                <a:spcPts val="1200"/>
              </a:spcBef>
              <a:buClr>
                <a:srgbClr val="336600"/>
              </a:buClr>
              <a:buSzPct val="90000"/>
              <a:buFont typeface="Wingdings" pitchFamily="2" charset="2"/>
              <a:buChar char="§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65760" indent="-365760" eaLnBrk="1" hangingPunct="1">
              <a:lnSpc>
                <a:spcPct val="90000"/>
              </a:lnSpc>
              <a:spcBef>
                <a:spcPts val="1200"/>
              </a:spcBef>
              <a:buClr>
                <a:srgbClr val="336600"/>
              </a:buClr>
              <a:buSzPct val="90000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    *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see PI webinar 2</a:t>
            </a: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3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5" descr="sleep like a god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16485" y="4491266"/>
            <a:ext cx="2746515" cy="215179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2209800" y="990600"/>
            <a:ext cx="6172200" cy="646331"/>
          </a:xfr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end of a session</a:t>
            </a:r>
          </a:p>
        </p:txBody>
      </p:sp>
      <p:pic>
        <p:nvPicPr>
          <p:cNvPr id="8" name="Picture 7" descr="anatomy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04800"/>
            <a:ext cx="1752600" cy="1598655"/>
          </a:xfrm>
          <a:prstGeom prst="rect">
            <a:avLst/>
          </a:prstGeom>
          <a:ln>
            <a:solidFill>
              <a:srgbClr val="008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1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1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1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1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1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888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After the session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7772400" cy="411480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009999"/>
              </a:buClr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ake  notes to yourself about how you ended and anything remarkable ….</a:t>
            </a:r>
          </a:p>
          <a:p>
            <a:pPr>
              <a:spcBef>
                <a:spcPts val="1200"/>
              </a:spcBef>
              <a:buClr>
                <a:srgbClr val="009999"/>
              </a:buClr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w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rite down what you want to do with them  the next time.</a:t>
            </a:r>
          </a:p>
          <a:p>
            <a:pPr>
              <a:spcBef>
                <a:spcPts val="1200"/>
              </a:spcBef>
              <a:buClr>
                <a:srgbClr val="009999"/>
              </a:buClr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end them the recording and anything else you promised. </a:t>
            </a:r>
          </a:p>
          <a:p>
            <a:pPr>
              <a:spcBef>
                <a:spcPts val="1200"/>
              </a:spcBef>
              <a:buClr>
                <a:srgbClr val="009999"/>
              </a:buClr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he next day (or that evening) call 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or email to see how client is doing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720925"/>
            <a:ext cx="2862775" cy="1880957"/>
          </a:xfrm>
          <a:prstGeom prst="rect">
            <a:avLst/>
          </a:prstGeom>
          <a:ln>
            <a:solidFill>
              <a:srgbClr val="008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828800" y="4800600"/>
            <a:ext cx="5480988" cy="12618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3800" dirty="0"/>
              <a:t> </a:t>
            </a:r>
            <a:r>
              <a:rPr lang="en-US" sz="3800" b="0" dirty="0"/>
              <a:t>p</a:t>
            </a:r>
            <a:r>
              <a:rPr lang="en-US" sz="3800" b="0" dirty="0" smtClean="0"/>
              <a:t>lease </a:t>
            </a:r>
            <a:r>
              <a:rPr lang="en-US" sz="3800" b="0" dirty="0"/>
              <a:t>eat with others</a:t>
            </a:r>
          </a:p>
          <a:p>
            <a:pPr>
              <a:buFontTx/>
              <a:buChar char="•"/>
            </a:pPr>
            <a:r>
              <a:rPr lang="en-US" sz="3800" b="0" dirty="0"/>
              <a:t> </a:t>
            </a:r>
            <a:r>
              <a:rPr lang="en-US" sz="3800" b="0" dirty="0" smtClean="0"/>
              <a:t>please </a:t>
            </a:r>
            <a:r>
              <a:rPr lang="en-US" sz="3800" b="0" dirty="0"/>
              <a:t>be back by 1:45</a:t>
            </a:r>
          </a:p>
        </p:txBody>
      </p:sp>
      <p:sp>
        <p:nvSpPr>
          <p:cNvPr id="1224708" name="Text Box 4"/>
          <p:cNvSpPr txBox="1">
            <a:spLocks noChangeArrowheads="1"/>
          </p:cNvSpPr>
          <p:nvPr/>
        </p:nvSpPr>
        <p:spPr bwMode="auto">
          <a:xfrm>
            <a:off x="1066800" y="457200"/>
            <a:ext cx="7162800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unch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Picture 6" descr="squirel massa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1447800"/>
            <a:ext cx="2511005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82428" y="609600"/>
            <a:ext cx="47014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Ultimate Choice </a:t>
            </a:r>
            <a:b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niversal reversal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two fac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209800"/>
            <a:ext cx="4706793" cy="3474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0264" y="609600"/>
            <a:ext cx="4807626" cy="1077218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Ultimate Choice Process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WHEN to use it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1" y="2209800"/>
            <a:ext cx="77724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l">
              <a:spcBef>
                <a:spcPts val="1200"/>
              </a:spcBef>
              <a:buSzPct val="87000"/>
              <a:buBlip>
                <a:blip r:embed="rId2"/>
              </a:buBlip>
            </a:pPr>
            <a:r>
              <a:rPr lang="en-US" sz="2800" b="0" dirty="0"/>
              <a:t>w</a:t>
            </a:r>
            <a:r>
              <a:rPr lang="en-US" sz="2800" b="0" dirty="0" smtClean="0">
                <a:effectLst/>
              </a:rPr>
              <a:t>hen life seems bleak or not worthwhile</a:t>
            </a:r>
          </a:p>
          <a:p>
            <a:pPr indent="274320" algn="l">
              <a:spcBef>
                <a:spcPts val="1200"/>
              </a:spcBef>
              <a:buSzPct val="87000"/>
              <a:buBlip>
                <a:blip r:embed="rId2"/>
              </a:buBlip>
            </a:pPr>
            <a:r>
              <a:rPr lang="en-US" sz="2800" b="0" dirty="0"/>
              <a:t>w</a:t>
            </a:r>
            <a:r>
              <a:rPr lang="en-US" sz="2800" b="0" dirty="0" smtClean="0">
                <a:effectLst/>
              </a:rPr>
              <a:t>hen not committed to this being here</a:t>
            </a:r>
          </a:p>
          <a:p>
            <a:pPr indent="274320" algn="l">
              <a:spcBef>
                <a:spcPts val="1200"/>
              </a:spcBef>
              <a:buSzPct val="87000"/>
              <a:buBlip>
                <a:blip r:embed="rId2"/>
              </a:buBlip>
            </a:pPr>
            <a:r>
              <a:rPr lang="en-US" sz="2800" b="0" dirty="0"/>
              <a:t>w</a:t>
            </a:r>
            <a:r>
              <a:rPr lang="en-US" sz="2800" b="0" dirty="0" smtClean="0">
                <a:effectLst/>
              </a:rPr>
              <a:t>hen seriously or chronically ill</a:t>
            </a:r>
          </a:p>
          <a:p>
            <a:pPr indent="274320" algn="l">
              <a:spcBef>
                <a:spcPts val="1200"/>
              </a:spcBef>
              <a:buSzPct val="87000"/>
              <a:buBlip>
                <a:blip r:embed="rId2"/>
              </a:buBlip>
            </a:pPr>
            <a:r>
              <a:rPr lang="en-US" sz="2800" b="0" dirty="0"/>
              <a:t>w</a:t>
            </a:r>
            <a:r>
              <a:rPr lang="en-US" sz="2800" b="0" dirty="0" smtClean="0">
                <a:effectLst/>
              </a:rPr>
              <a:t>hen a family member(s) or friends have died  </a:t>
            </a:r>
            <a:br>
              <a:rPr lang="en-US" sz="2800" b="0" dirty="0" smtClean="0">
                <a:effectLst/>
              </a:rPr>
            </a:br>
            <a:r>
              <a:rPr lang="en-US" sz="2800" b="0" dirty="0" smtClean="0">
                <a:effectLst/>
              </a:rPr>
              <a:t>   </a:t>
            </a:r>
            <a:r>
              <a:rPr lang="en-US" sz="2400" b="0" dirty="0" smtClean="0">
                <a:effectLst/>
              </a:rPr>
              <a:t>(usually more than one loss)</a:t>
            </a:r>
            <a:endParaRPr lang="en-US" sz="2800" b="0" dirty="0" smtClean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562600"/>
            <a:ext cx="69862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9000"/>
                    </a:srgbClr>
                  </a:outerShdw>
                </a:effectLst>
              </a:rPr>
              <a:t>d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9000"/>
                    </a:srgbClr>
                  </a:outerShdw>
                </a:effectLst>
              </a:rPr>
              <a:t>o not use this method for </a:t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9000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9000"/>
                    </a:srgbClr>
                  </a:outerShdw>
                </a:effectLst>
              </a:rPr>
              <a:t>someone  who is suicidal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79000"/>
                  </a:srgbClr>
                </a:outerShdw>
              </a:effectLst>
            </a:endParaRPr>
          </a:p>
        </p:txBody>
      </p:sp>
      <p:pic>
        <p:nvPicPr>
          <p:cNvPr id="6" name="Picture 5" descr="gri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228600"/>
            <a:ext cx="1486357" cy="1097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2200" y="6324600"/>
            <a:ext cx="45719" cy="152400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833613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l">
              <a:spcBef>
                <a:spcPts val="1200"/>
              </a:spcBef>
              <a:buSzPct val="87000"/>
              <a:buBlip>
                <a:blip r:embed="rId2"/>
              </a:buBlip>
            </a:pPr>
            <a:r>
              <a:rPr lang="en-US" sz="2800" b="0" dirty="0"/>
              <a:t>w</a:t>
            </a:r>
            <a:r>
              <a:rPr lang="en-US" sz="2800" b="0" dirty="0" smtClean="0">
                <a:effectLst/>
              </a:rPr>
              <a:t>hen listless, depressed or </a:t>
            </a:r>
            <a:r>
              <a:rPr lang="en-US" sz="2800" b="0" i="1" dirty="0" smtClean="0">
                <a:effectLst/>
              </a:rPr>
              <a:t>feeling hopeless</a:t>
            </a:r>
          </a:p>
          <a:p>
            <a:pPr indent="274320" algn="l">
              <a:spcBef>
                <a:spcPts val="1200"/>
              </a:spcBef>
              <a:buSzPct val="87000"/>
              <a:buBlip>
                <a:blip r:embed="rId2"/>
              </a:buBlip>
            </a:pPr>
            <a:r>
              <a:rPr lang="en-US" sz="2800" b="0" dirty="0"/>
              <a:t>a</a:t>
            </a:r>
            <a:r>
              <a:rPr lang="en-US" sz="2800" b="0" dirty="0" smtClean="0">
                <a:effectLst/>
              </a:rPr>
              <a:t>fter experiencing a </a:t>
            </a:r>
            <a:r>
              <a:rPr lang="en-US" sz="2800" b="0" i="1" dirty="0" smtClean="0">
                <a:effectLst/>
              </a:rPr>
              <a:t>series</a:t>
            </a:r>
            <a:r>
              <a:rPr lang="en-US" sz="2800" b="0" dirty="0" smtClean="0">
                <a:effectLst/>
              </a:rPr>
              <a:t> of traumatic events or </a:t>
            </a:r>
            <a:br>
              <a:rPr lang="en-US" sz="2800" b="0" dirty="0" smtClean="0">
                <a:effectLst/>
              </a:rPr>
            </a:br>
            <a:r>
              <a:rPr lang="en-US" sz="2800" b="0" dirty="0" smtClean="0">
                <a:effectLst/>
              </a:rPr>
              <a:t>   horrific failures or losses  </a:t>
            </a:r>
          </a:p>
          <a:p>
            <a:pPr indent="274320" algn="l">
              <a:spcBef>
                <a:spcPts val="1200"/>
              </a:spcBef>
              <a:buSzPct val="87000"/>
              <a:buBlip>
                <a:blip r:embed="rId2"/>
              </a:buBlip>
            </a:pPr>
            <a:r>
              <a:rPr lang="en-US" sz="2800" b="0" dirty="0"/>
              <a:t>w</a:t>
            </a:r>
            <a:r>
              <a:rPr lang="en-US" sz="2800" b="0" dirty="0" smtClean="0">
                <a:effectLst/>
              </a:rPr>
              <a:t>hen you say </a:t>
            </a:r>
            <a:r>
              <a:rPr lang="en-US" sz="2800" b="0" i="1" dirty="0" smtClean="0">
                <a:effectLst/>
              </a:rPr>
              <a:t>“What’s the point? I really</a:t>
            </a:r>
            <a:br>
              <a:rPr lang="en-US" sz="2800" b="0" i="1" dirty="0" smtClean="0">
                <a:effectLst/>
              </a:rPr>
            </a:br>
            <a:r>
              <a:rPr lang="en-US" sz="2800" b="0" i="1" dirty="0" smtClean="0">
                <a:effectLst/>
              </a:rPr>
              <a:t>   don’t want to do this anymore”</a:t>
            </a:r>
          </a:p>
          <a:p>
            <a:pPr indent="274320" algn="l">
              <a:spcBef>
                <a:spcPts val="1200"/>
              </a:spcBef>
              <a:buSzPct val="87000"/>
              <a:buBlip>
                <a:blip r:embed="rId2"/>
              </a:buBlip>
            </a:pPr>
            <a:r>
              <a:rPr lang="en-US" sz="2800" b="0" dirty="0" smtClean="0"/>
              <a:t> when you </a:t>
            </a:r>
            <a:r>
              <a:rPr lang="en-US" sz="2800" b="0" dirty="0" smtClean="0">
                <a:effectLst/>
              </a:rPr>
              <a:t>just want to go to sleep and not </a:t>
            </a:r>
            <a:br>
              <a:rPr lang="en-US" sz="2800" b="0" dirty="0" smtClean="0">
                <a:effectLst/>
              </a:rPr>
            </a:br>
            <a:r>
              <a:rPr lang="en-US" sz="2800" b="0" dirty="0" smtClean="0">
                <a:effectLst/>
              </a:rPr>
              <a:t>    wake up. </a:t>
            </a:r>
            <a:r>
              <a:rPr lang="en-US" sz="2800" b="0" i="1" dirty="0" smtClean="0">
                <a:effectLst/>
              </a:rPr>
              <a:t>“I just don’t care!”</a:t>
            </a:r>
            <a:endParaRPr lang="en-US" sz="2600" b="0" i="1" dirty="0" smtClean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5715001"/>
            <a:ext cx="69862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9000"/>
                    </a:srgbClr>
                  </a:outerShdw>
                </a:effectLst>
              </a:rPr>
              <a:t>d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9000"/>
                    </a:srgbClr>
                  </a:outerShdw>
                </a:effectLst>
              </a:rPr>
              <a:t>o not use this method for someone </a:t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9000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9000"/>
                    </a:srgbClr>
                  </a:outerShdw>
                </a:effectLst>
              </a:rPr>
              <a:t>who is suicidal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79000"/>
                  </a:srgbClr>
                </a:outerShdw>
              </a:effectLst>
            </a:endParaRPr>
          </a:p>
        </p:txBody>
      </p:sp>
      <p:pic>
        <p:nvPicPr>
          <p:cNvPr id="6" name="Picture 5" descr="gri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228600"/>
            <a:ext cx="1486357" cy="1097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057400"/>
            <a:ext cx="853415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l">
              <a:buSzPct val="100000"/>
              <a:buBlip>
                <a:blip r:embed="rId2"/>
              </a:buBlip>
            </a:pPr>
            <a:r>
              <a:rPr lang="en-US" sz="2800" b="0" dirty="0" smtClean="0">
                <a:effectLst/>
              </a:rPr>
              <a:t> </a:t>
            </a:r>
            <a:r>
              <a:rPr lang="en-US" sz="3200" b="0" dirty="0"/>
              <a:t>t</a:t>
            </a:r>
            <a:r>
              <a:rPr lang="en-US" sz="3200" b="0" dirty="0" smtClean="0">
                <a:effectLst/>
              </a:rPr>
              <a:t>ap on KC while saying; </a:t>
            </a:r>
            <a:r>
              <a:rPr lang="en-US" sz="3200" b="0" i="1" dirty="0" smtClean="0">
                <a:effectLst/>
              </a:rPr>
              <a:t>“Even though I don’t want to live, I want to accept myself… ET I don’t want to live, I don’t really want to die either…</a:t>
            </a:r>
            <a:br>
              <a:rPr lang="en-US" sz="3200" b="0" i="1" dirty="0" smtClean="0">
                <a:effectLst/>
              </a:rPr>
            </a:br>
            <a:r>
              <a:rPr lang="en-US" sz="3200" b="0" i="1" dirty="0" smtClean="0">
                <a:effectLst/>
              </a:rPr>
              <a:t> </a:t>
            </a:r>
          </a:p>
          <a:p>
            <a:pPr indent="274320">
              <a:buSzPct val="100000"/>
              <a:buBlip>
                <a:blip r:embed="rId2"/>
              </a:buBlip>
            </a:pPr>
            <a:r>
              <a:rPr lang="en-US" sz="3200" b="0" i="1" dirty="0" smtClean="0"/>
              <a:t>  I just want to run away. I </a:t>
            </a:r>
            <a:r>
              <a:rPr lang="en-US" sz="3200" b="0" i="1" dirty="0" smtClean="0">
                <a:effectLst/>
              </a:rPr>
              <a:t>just don’t want to live like this and a part of me wants to die. way. And I want to accept these different parts of me.”</a:t>
            </a:r>
            <a:r>
              <a:rPr lang="en-US" sz="2600" b="0" i="1" dirty="0" smtClean="0">
                <a:effectLst/>
              </a:rPr>
              <a:t/>
            </a:r>
            <a:br>
              <a:rPr lang="en-US" sz="2600" b="0" i="1" dirty="0" smtClean="0">
                <a:effectLst/>
              </a:rPr>
            </a:br>
            <a:endParaRPr lang="en-US" sz="2600" b="0" i="1" dirty="0" smtClean="0">
              <a:effectLst/>
            </a:endParaRPr>
          </a:p>
          <a:p>
            <a:pPr indent="274320" algn="l">
              <a:buSzPct val="84000"/>
            </a:pPr>
            <a:r>
              <a:rPr lang="en-US" sz="2800" b="0" dirty="0" smtClean="0">
                <a:effectLst/>
              </a:rPr>
              <a:t> </a:t>
            </a:r>
            <a:endParaRPr lang="en-US" sz="2600" b="0" dirty="0" smtClean="0">
              <a:effectLst/>
            </a:endParaRPr>
          </a:p>
          <a:p>
            <a:pPr indent="274320" algn="l">
              <a:buSzPct val="84000"/>
              <a:buBlip>
                <a:blip r:embed="rId2"/>
              </a:buBlip>
            </a:pPr>
            <a:endParaRPr lang="en-US" sz="2600" b="0" i="1" dirty="0" smtClean="0">
              <a:effectLst/>
            </a:endParaRPr>
          </a:p>
        </p:txBody>
      </p:sp>
      <p:pic>
        <p:nvPicPr>
          <p:cNvPr id="4" name="Picture 3" descr="gri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228600"/>
            <a:ext cx="1486357" cy="1097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395265" y="304800"/>
            <a:ext cx="3249282" cy="1077218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Ultimate Choice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et up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i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228600"/>
            <a:ext cx="1486357" cy="1097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533400" y="2057400"/>
            <a:ext cx="80772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dirty="0"/>
              <a:t>s</a:t>
            </a:r>
            <a:r>
              <a:rPr lang="en-US" sz="3200" dirty="0" smtClean="0"/>
              <a:t>tart tapping on the points: 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en-US" sz="3200" b="0" dirty="0" smtClean="0"/>
              <a:t> </a:t>
            </a:r>
            <a:r>
              <a:rPr lang="en-US" sz="3200" b="0" i="1" dirty="0" smtClean="0"/>
              <a:t>I don’t want to live… and just saying that </a:t>
            </a:r>
            <a:br>
              <a:rPr lang="en-US" sz="3200" b="0" i="1" dirty="0" smtClean="0"/>
            </a:br>
            <a:r>
              <a:rPr lang="en-US" sz="3200" b="0" i="1" dirty="0" smtClean="0"/>
              <a:t>    sucks (stinks, hurts, etc.)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en-US" sz="3200" b="0" i="1" dirty="0" smtClean="0"/>
              <a:t> I don’t want to die and I don’t want to live</a:t>
            </a:r>
          </a:p>
          <a:p>
            <a:pPr marL="404813" indent="-404813">
              <a:spcBef>
                <a:spcPts val="1200"/>
              </a:spcBef>
              <a:buBlip>
                <a:blip r:embed="rId3"/>
              </a:buBlip>
            </a:pPr>
            <a:r>
              <a:rPr lang="en-US" sz="3200" b="0" i="1" dirty="0" smtClean="0"/>
              <a:t>I feel helpless and stuck and wish I could just disappear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447675" y="304800"/>
            <a:ext cx="3144461" cy="1077218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ltimate choice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equence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Anatomy of a session</a:t>
            </a:r>
            <a:endParaRPr lang="en-US" sz="4000" b="1" dirty="0" smtClean="0">
              <a:solidFill>
                <a:srgbClr val="75FF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anatomy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981200"/>
            <a:ext cx="3447898" cy="3145042"/>
          </a:xfrm>
          <a:prstGeom prst="rect">
            <a:avLst/>
          </a:prstGeom>
          <a:ln>
            <a:solidFill>
              <a:srgbClr val="008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" y="2514600"/>
            <a:ext cx="47387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latin typeface="Comic Sans MS" pitchFamily="66" charset="0"/>
              </a:rPr>
              <a:t>I had trouble expressing </a:t>
            </a:r>
            <a:br>
              <a:rPr lang="en-US" b="0" i="1" dirty="0" smtClean="0">
                <a:latin typeface="Comic Sans MS" pitchFamily="66" charset="0"/>
              </a:rPr>
            </a:br>
            <a:r>
              <a:rPr lang="en-US" b="0" i="1" dirty="0" smtClean="0">
                <a:latin typeface="Comic Sans MS" pitchFamily="66" charset="0"/>
              </a:rPr>
              <a:t>my anger… even </a:t>
            </a:r>
            <a:r>
              <a:rPr lang="en-US" b="0" i="1" u="sng" dirty="0" smtClean="0">
                <a:latin typeface="Comic Sans MS" pitchFamily="66" charset="0"/>
              </a:rPr>
              <a:t>before</a:t>
            </a:r>
            <a:r>
              <a:rPr lang="en-US" b="0" i="1" dirty="0" smtClean="0">
                <a:latin typeface="Comic Sans MS" pitchFamily="66" charset="0"/>
              </a:rPr>
              <a:t> </a:t>
            </a:r>
            <a:br>
              <a:rPr lang="en-US" b="0" i="1" dirty="0" smtClean="0">
                <a:latin typeface="Comic Sans MS" pitchFamily="66" charset="0"/>
              </a:rPr>
            </a:br>
            <a:r>
              <a:rPr lang="en-US" b="0" i="1" dirty="0" smtClean="0">
                <a:latin typeface="Comic Sans MS" pitchFamily="66" charset="0"/>
              </a:rPr>
              <a:t>Botox!</a:t>
            </a:r>
            <a:endParaRPr lang="en-US" b="0" i="1" dirty="0">
              <a:latin typeface="Comic Sans MS" pitchFamily="66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381000" y="2362200"/>
            <a:ext cx="4724400" cy="1905000"/>
          </a:xfrm>
          <a:prstGeom prst="wedgeRoundRectCallout">
            <a:avLst>
              <a:gd name="adj1" fmla="val 66264"/>
              <a:gd name="adj2" fmla="val -45501"/>
              <a:gd name="adj3" fmla="val 16667"/>
            </a:avLst>
          </a:prstGeom>
          <a:solidFill>
            <a:srgbClr val="75FFE5">
              <a:alpha val="4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4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i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228600"/>
            <a:ext cx="1486357" cy="1097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533400" y="1905000"/>
            <a:ext cx="80772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1025" indent="-528638">
              <a:spcBef>
                <a:spcPts val="1200"/>
              </a:spcBef>
              <a:buBlip>
                <a:blip r:embed="rId3"/>
              </a:buBlip>
            </a:pPr>
            <a:r>
              <a:rPr lang="en-US" b="0" dirty="0"/>
              <a:t>s</a:t>
            </a:r>
            <a:r>
              <a:rPr lang="en-US" b="0" dirty="0" smtClean="0"/>
              <a:t>ince I don’t want to live, and I don’t want to die, I need to opt into a different choice, a different life. I want to live differently.</a:t>
            </a:r>
          </a:p>
          <a:p>
            <a:pPr marL="581025" indent="-528638">
              <a:spcBef>
                <a:spcPts val="1200"/>
              </a:spcBef>
              <a:buBlip>
                <a:blip r:embed="rId3"/>
              </a:buBlip>
            </a:pPr>
            <a:r>
              <a:rPr lang="en-US" b="0" dirty="0"/>
              <a:t>c</a:t>
            </a:r>
            <a:r>
              <a:rPr lang="en-US" b="0" dirty="0" smtClean="0"/>
              <a:t>ontinue on the points alternating; I don’t want to live… with but I don’t want to die (add in “yes I do…NO I don’t)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95265" y="304800"/>
            <a:ext cx="3249282" cy="1077218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Ultimate Choice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equence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i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228600"/>
            <a:ext cx="1486357" cy="1097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533400" y="2971800"/>
            <a:ext cx="80772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3200" b="0" dirty="0" smtClean="0"/>
              <a:t> </a:t>
            </a:r>
            <a:r>
              <a:rPr lang="en-US" b="0" dirty="0"/>
              <a:t>t</a:t>
            </a:r>
            <a:r>
              <a:rPr lang="en-US" b="0" dirty="0" smtClean="0"/>
              <a:t>ransition to: </a:t>
            </a:r>
            <a:r>
              <a:rPr lang="en-US" b="0" i="1" dirty="0" smtClean="0"/>
              <a:t>Since I don’t want to live, and I don’t want to die, I need to make a different choice, a different life. I want to live differently.”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95265" y="304800"/>
            <a:ext cx="3249282" cy="1077218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Ultimate Choice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equence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209800"/>
            <a:ext cx="83055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l">
              <a:spcBef>
                <a:spcPts val="1200"/>
              </a:spcBef>
              <a:buSzPct val="100000"/>
              <a:buBlip>
                <a:blip r:embed="rId3"/>
              </a:buBlip>
            </a:pPr>
            <a:r>
              <a:rPr lang="en-US" b="0" dirty="0" smtClean="0">
                <a:effectLst/>
              </a:rPr>
              <a:t> repeat for 1-2 rounds</a:t>
            </a:r>
            <a:endParaRPr lang="en-US" sz="2600" b="0" i="1" dirty="0" smtClean="0">
              <a:effectLst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09800"/>
            <a:ext cx="85344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indent="-352425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n-US" sz="2800" b="0" dirty="0"/>
              <a:t>c</a:t>
            </a:r>
            <a:r>
              <a:rPr lang="en-US" sz="2800" b="0" dirty="0" smtClean="0">
                <a:effectLst/>
              </a:rPr>
              <a:t>ontinue with: </a:t>
            </a:r>
            <a:r>
              <a:rPr lang="en-US" sz="2800" b="0" i="1" dirty="0" smtClean="0"/>
              <a:t>I do want to live…no I don’t…YES, I do! I could never kill myself and do that to my family. I want to live. So I choose IN, and choose to live differently.</a:t>
            </a:r>
          </a:p>
          <a:p>
            <a:pPr marL="352425" indent="-352425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n-US" sz="2800" b="0" dirty="0"/>
              <a:t>c</a:t>
            </a:r>
            <a:r>
              <a:rPr lang="en-US" sz="2800" b="0" dirty="0" smtClean="0">
                <a:effectLst/>
              </a:rPr>
              <a:t>ontinue on the points, alternating </a:t>
            </a:r>
            <a:r>
              <a:rPr lang="en-US" sz="2800" b="0" i="1" dirty="0" smtClean="0">
                <a:effectLst/>
              </a:rPr>
              <a:t>“I don’t want to live” </a:t>
            </a:r>
            <a:r>
              <a:rPr lang="en-US" sz="2800" b="0" dirty="0" smtClean="0">
                <a:effectLst/>
              </a:rPr>
              <a:t>with </a:t>
            </a:r>
            <a:r>
              <a:rPr lang="en-US" sz="2800" b="0" i="1" dirty="0" smtClean="0">
                <a:effectLst/>
              </a:rPr>
              <a:t>“but I don’t want to die. And since I’m already alive, I might as well choose to live. </a:t>
            </a:r>
            <a:br>
              <a:rPr lang="en-US" sz="2800" b="0" i="1" dirty="0" smtClean="0">
                <a:effectLst/>
              </a:rPr>
            </a:br>
            <a:endParaRPr lang="en-US" sz="2800" b="0" i="1" dirty="0" smtClean="0">
              <a:effectLst/>
            </a:endParaRPr>
          </a:p>
          <a:p>
            <a:pPr indent="274320" algn="l">
              <a:buSzPct val="100000"/>
            </a:pPr>
            <a:endParaRPr lang="en-US" sz="2800" b="0" i="1" dirty="0" smtClean="0">
              <a:effectLst/>
            </a:endParaRPr>
          </a:p>
          <a:p>
            <a:pPr indent="274320" algn="l">
              <a:buSzPct val="84000"/>
              <a:buBlip>
                <a:blip r:embed="rId2"/>
              </a:buBlip>
            </a:pPr>
            <a:endParaRPr lang="en-US" sz="2800" b="0" dirty="0" smtClean="0">
              <a:effectLst/>
            </a:endParaRPr>
          </a:p>
        </p:txBody>
      </p:sp>
      <p:pic>
        <p:nvPicPr>
          <p:cNvPr id="8" name="Picture 7" descr="gri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228600"/>
            <a:ext cx="1486357" cy="1097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447675" y="304800"/>
            <a:ext cx="3144461" cy="1077218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ltimate choice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ore sequences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0"/>
            <a:ext cx="815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l">
              <a:buSzPct val="100000"/>
              <a:buBlip>
                <a:blip r:embed="rId2"/>
              </a:buBlip>
            </a:pPr>
            <a:r>
              <a:rPr lang="en-US" sz="2800" b="0" i="1" dirty="0" smtClean="0">
                <a:effectLst/>
              </a:rPr>
              <a:t>  I acknowledge myself for doing this work and for tapping back into my life. I now choose to live!</a:t>
            </a:r>
            <a:br>
              <a:rPr lang="en-US" sz="2800" b="0" i="1" dirty="0" smtClean="0">
                <a:effectLst/>
              </a:rPr>
            </a:br>
            <a:endParaRPr lang="en-US" sz="2800" b="0" i="1" dirty="0" smtClean="0">
              <a:effectLst/>
            </a:endParaRPr>
          </a:p>
          <a:p>
            <a:pPr indent="274320" algn="l">
              <a:buSzPct val="100000"/>
              <a:buBlip>
                <a:blip r:embed="rId2"/>
              </a:buBlip>
            </a:pPr>
            <a:r>
              <a:rPr lang="en-US" sz="2800" b="0" i="1" dirty="0" smtClean="0"/>
              <a:t>  since I’m choosing to live, then I choose to </a:t>
            </a:r>
            <a:br>
              <a:rPr lang="en-US" sz="2800" b="0" i="1" dirty="0" smtClean="0"/>
            </a:br>
            <a:r>
              <a:rPr lang="en-US" sz="2800" b="0" i="1" dirty="0" smtClean="0"/>
              <a:t>commit to my life. </a:t>
            </a:r>
            <a:br>
              <a:rPr lang="en-US" sz="2800" b="0" i="1" dirty="0" smtClean="0"/>
            </a:br>
            <a:endParaRPr lang="en-US" sz="2800" b="0" i="1" dirty="0" smtClean="0"/>
          </a:p>
          <a:p>
            <a:pPr indent="274320" algn="l">
              <a:buSzPct val="100000"/>
              <a:buBlip>
                <a:blip r:embed="rId2"/>
              </a:buBlip>
            </a:pPr>
            <a:r>
              <a:rPr lang="en-US" sz="2800" b="0" i="1" dirty="0" smtClean="0">
                <a:effectLst/>
              </a:rPr>
              <a:t> </a:t>
            </a:r>
            <a:r>
              <a:rPr lang="en-US" sz="2800" b="0" i="1" dirty="0" smtClean="0"/>
              <a:t> since I’m committing to live, I</a:t>
            </a:r>
            <a:r>
              <a:rPr lang="en-US" sz="2800" b="0" i="1" dirty="0" smtClean="0">
                <a:effectLst/>
              </a:rPr>
              <a:t> choose to </a:t>
            </a:r>
            <a:br>
              <a:rPr lang="en-US" sz="2800" b="0" i="1" dirty="0" smtClean="0">
                <a:effectLst/>
              </a:rPr>
            </a:br>
            <a:r>
              <a:rPr lang="en-US" sz="2800" b="0" i="1" dirty="0" smtClean="0">
                <a:effectLst/>
              </a:rPr>
              <a:t>commit to living at 100%</a:t>
            </a:r>
          </a:p>
        </p:txBody>
      </p:sp>
      <p:pic>
        <p:nvPicPr>
          <p:cNvPr id="8" name="Picture 7" descr="gri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228600"/>
            <a:ext cx="1486357" cy="1097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310281" y="304800"/>
            <a:ext cx="4118335" cy="1077218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ltimate choice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nstall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ositive statements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0"/>
            <a:ext cx="8382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l">
              <a:buSzPct val="100000"/>
              <a:buBlip>
                <a:blip r:embed="rId2"/>
              </a:buBlip>
            </a:pPr>
            <a:r>
              <a:rPr lang="en-US" sz="2800" b="0" i="1" dirty="0" smtClean="0"/>
              <a:t> </a:t>
            </a:r>
            <a:r>
              <a:rPr lang="en-US" b="0" i="1" dirty="0" smtClean="0"/>
              <a:t>I choose to do whatever it takes to live a good life. I owe that to myself. And I deserve it.</a:t>
            </a:r>
            <a:br>
              <a:rPr lang="en-US" b="0" i="1" dirty="0" smtClean="0"/>
            </a:br>
            <a:endParaRPr lang="en-US" sz="2000" b="0" i="1" dirty="0" smtClean="0"/>
          </a:p>
          <a:p>
            <a:pPr indent="274320" algn="l">
              <a:buSzPct val="100000"/>
              <a:buBlip>
                <a:blip r:embed="rId2"/>
              </a:buBlip>
            </a:pPr>
            <a:r>
              <a:rPr lang="en-US" b="0" i="1" dirty="0" smtClean="0">
                <a:effectLst/>
              </a:rPr>
              <a:t> I’m smart. I have personal resources, I choose to turn this around. Instead of being a victim, </a:t>
            </a:r>
            <a:r>
              <a:rPr lang="en-US" b="0" i="1" dirty="0" smtClean="0"/>
              <a:t>I want to b</a:t>
            </a:r>
            <a:r>
              <a:rPr lang="en-US" b="0" i="1" dirty="0" smtClean="0">
                <a:effectLst/>
              </a:rPr>
              <a:t>e my own biggest fan</a:t>
            </a:r>
            <a:r>
              <a:rPr lang="en-US" b="0" i="1" dirty="0" smtClean="0"/>
              <a:t>.</a:t>
            </a:r>
            <a:endParaRPr lang="en-US" b="0" dirty="0" smtClean="0">
              <a:effectLst/>
            </a:endParaRPr>
          </a:p>
        </p:txBody>
      </p:sp>
      <p:pic>
        <p:nvPicPr>
          <p:cNvPr id="8" name="Picture 7" descr="gri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228600"/>
            <a:ext cx="1486357" cy="1097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2512199" y="304800"/>
            <a:ext cx="3249282" cy="1077218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Ultimate Choice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rap-up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4800600"/>
            <a:ext cx="594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/>
              <a:t>a</a:t>
            </a:r>
            <a:r>
              <a:rPr lang="en-US" sz="2800" b="0" dirty="0" smtClean="0"/>
              <a:t>gain, do not use this method for </a:t>
            </a:r>
            <a:br>
              <a:rPr lang="en-US" sz="2800" b="0" dirty="0" smtClean="0"/>
            </a:br>
            <a:r>
              <a:rPr lang="en-US" sz="2800" b="0" dirty="0" smtClean="0"/>
              <a:t>someone who indicates </a:t>
            </a:r>
            <a:br>
              <a:rPr lang="en-US" sz="2800" b="0" dirty="0" smtClean="0"/>
            </a:br>
            <a:r>
              <a:rPr lang="en-US" sz="2800" b="0" dirty="0" smtClean="0"/>
              <a:t>they are suicidal</a:t>
            </a:r>
            <a:endParaRPr lang="en-US" sz="3200" b="0" dirty="0"/>
          </a:p>
        </p:txBody>
      </p:sp>
      <p:pic>
        <p:nvPicPr>
          <p:cNvPr id="5" name="Picture 4" descr="calm relaxed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743200"/>
            <a:ext cx="1215614" cy="1828800"/>
          </a:xfrm>
          <a:prstGeom prst="rect">
            <a:avLst/>
          </a:prstGeom>
          <a:ln>
            <a:solidFill>
              <a:srgbClr val="1D687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43000" y="2057400"/>
            <a:ext cx="7128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back to original issue and complete it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gri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228600"/>
            <a:ext cx="1486357" cy="1097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2564609" y="304800"/>
            <a:ext cx="3144461" cy="1077218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ltimate choice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rap-up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2743200"/>
            <a:ext cx="12107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emo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716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ogistics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aly 12-8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4495800"/>
            <a:ext cx="2029968" cy="1828800"/>
          </a:xfrm>
          <a:prstGeom prst="round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048000" y="990600"/>
            <a:ext cx="33528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lient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olders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4000" b="0" dirty="0"/>
          </a:p>
        </p:txBody>
      </p:sp>
      <p:pic>
        <p:nvPicPr>
          <p:cNvPr id="3" name="Picture 2" descr="folder 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304800"/>
            <a:ext cx="2395476" cy="192024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Angela and Hele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819400"/>
            <a:ext cx="2130641" cy="18288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lex Cannon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4419600"/>
            <a:ext cx="1828800" cy="1828800"/>
          </a:xfrm>
          <a:prstGeom prst="roundRect">
            <a:avLst/>
          </a:prstGeom>
        </p:spPr>
      </p:pic>
      <p:pic>
        <p:nvPicPr>
          <p:cNvPr id="6" name="Picture 5" descr="Barbara Kromka in Beliz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0200" y="3886200"/>
            <a:ext cx="1714500" cy="2286000"/>
          </a:xfrm>
          <a:prstGeom prst="roundRect">
            <a:avLst/>
          </a:prstGeom>
        </p:spPr>
      </p:pic>
      <p:pic>
        <p:nvPicPr>
          <p:cNvPr id="8" name="Picture 7" descr="Cathy in shadow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4800600"/>
            <a:ext cx="1171963" cy="1554480"/>
          </a:xfrm>
          <a:prstGeom prst="roundRect">
            <a:avLst/>
          </a:prstGeom>
        </p:spPr>
      </p:pic>
      <p:pic>
        <p:nvPicPr>
          <p:cNvPr id="10" name="Picture 9" descr="Debbie Deno fac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81600" y="3124200"/>
            <a:ext cx="1487977" cy="1280160"/>
          </a:xfrm>
          <a:prstGeom prst="roundRect">
            <a:avLst/>
          </a:prstGeom>
        </p:spPr>
      </p:pic>
      <p:pic>
        <p:nvPicPr>
          <p:cNvPr id="12" name="Picture 11" descr="Daniel&amp;Jane at gam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72200" y="4648200"/>
            <a:ext cx="2535430" cy="1920240"/>
          </a:xfrm>
          <a:prstGeom prst="roundRect">
            <a:avLst/>
          </a:prstGeom>
        </p:spPr>
      </p:pic>
      <p:pic>
        <p:nvPicPr>
          <p:cNvPr id="13" name="Picture 12" descr="ebony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05600" y="3048000"/>
            <a:ext cx="1368470" cy="1737360"/>
          </a:xfrm>
          <a:prstGeom prst="roundRect">
            <a:avLst/>
          </a:prstGeom>
        </p:spPr>
      </p:pic>
      <p:pic>
        <p:nvPicPr>
          <p:cNvPr id="14" name="Picture 13" descr="file folders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00" y="304800"/>
            <a:ext cx="2557563" cy="201168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934200" y="457200"/>
            <a:ext cx="1028747" cy="338554"/>
          </a:xfrm>
          <a:prstGeom prst="rect">
            <a:avLst/>
          </a:prstGeom>
          <a:noFill/>
          <a:scene3d>
            <a:camera prst="orthographicFront">
              <a:rot lat="600000" lon="0" rev="36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Joe </a:t>
            </a:r>
            <a:r>
              <a:rPr lang="en-US" sz="1600" b="0" dirty="0" err="1" smtClean="0"/>
              <a:t>Bigel</a:t>
            </a:r>
            <a:endParaRPr lang="en-US" sz="1600" b="0" dirty="0"/>
          </a:p>
        </p:txBody>
      </p:sp>
      <p:pic>
        <p:nvPicPr>
          <p:cNvPr id="7" name="Picture 6" descr="Bruce Ferrario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29000" y="2819400"/>
            <a:ext cx="1307407" cy="155448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0355" name="Picture 3" descr="CA05MZK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371600"/>
            <a:ext cx="1657171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4" descr="99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362200"/>
            <a:ext cx="1227466" cy="822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80357" name="Picture 5" descr="CAY7K12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1371600"/>
            <a:ext cx="1860885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80358" name="Text Box 6"/>
          <p:cNvSpPr txBox="1">
            <a:spLocks noChangeArrowheads="1"/>
          </p:cNvSpPr>
          <p:nvPr/>
        </p:nvSpPr>
        <p:spPr bwMode="auto">
          <a:xfrm>
            <a:off x="2057400" y="3352800"/>
            <a:ext cx="6172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dirty="0"/>
              <a:t>k</a:t>
            </a:r>
            <a:r>
              <a:rPr lang="en-US" sz="2800" b="1" dirty="0" smtClean="0"/>
              <a:t>eeping </a:t>
            </a:r>
            <a:r>
              <a:rPr lang="en-US" sz="2800" dirty="0"/>
              <a:t>t</a:t>
            </a:r>
            <a:r>
              <a:rPr lang="en-US" sz="2800" b="1" dirty="0" smtClean="0"/>
              <a:t>rack </a:t>
            </a:r>
            <a:r>
              <a:rPr lang="en-US" sz="2800" b="1" dirty="0"/>
              <a:t>of </a:t>
            </a:r>
            <a:r>
              <a:rPr lang="en-US" sz="2800" b="1" dirty="0" smtClean="0"/>
              <a:t>appointments </a:t>
            </a:r>
            <a:r>
              <a:rPr lang="en-US" sz="3200" b="0" dirty="0"/>
              <a:t/>
            </a:r>
            <a:br>
              <a:rPr lang="en-US" sz="3200" b="0" dirty="0"/>
            </a:br>
            <a:endParaRPr lang="en-US" sz="3200" b="0" dirty="0"/>
          </a:p>
        </p:txBody>
      </p:sp>
      <p:pic>
        <p:nvPicPr>
          <p:cNvPr id="1380359" name="Picture 7" descr="CAMHSR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4038600"/>
            <a:ext cx="1783080" cy="1783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80360" name="Picture 8" descr="CACLE30H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526731" y="4038600"/>
            <a:ext cx="2014338" cy="178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3505200" y="838200"/>
            <a:ext cx="186098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p</a:t>
            </a:r>
            <a:r>
              <a:rPr lang="en-US" sz="2800" b="1" dirty="0" smtClean="0"/>
              <a:t>ayments</a:t>
            </a:r>
            <a:endParaRPr lang="en-US" sz="2800" b="1" dirty="0"/>
          </a:p>
        </p:txBody>
      </p:sp>
      <p:pic>
        <p:nvPicPr>
          <p:cNvPr id="13322" name="Picture 10" descr="iphone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0363" name="Picture 11" descr="iphone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4038600"/>
            <a:ext cx="1828800" cy="1783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80364" name="Text Box 12"/>
          <p:cNvSpPr txBox="1">
            <a:spLocks noChangeArrowheads="1"/>
          </p:cNvSpPr>
          <p:nvPr/>
        </p:nvSpPr>
        <p:spPr bwMode="auto">
          <a:xfrm>
            <a:off x="6019800" y="5943600"/>
            <a:ext cx="202361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</a:t>
            </a:r>
            <a:r>
              <a:rPr lang="en-US" sz="2000" dirty="0" smtClean="0">
                <a:solidFill>
                  <a:schemeClr val="bg1"/>
                </a:solidFill>
              </a:rPr>
              <a:t>obile devices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80366" name="Text Box 14"/>
          <p:cNvSpPr txBox="1">
            <a:spLocks noChangeArrowheads="1"/>
          </p:cNvSpPr>
          <p:nvPr/>
        </p:nvSpPr>
        <p:spPr bwMode="auto">
          <a:xfrm>
            <a:off x="1447800" y="5867400"/>
            <a:ext cx="132600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</a:t>
            </a:r>
            <a:r>
              <a:rPr lang="en-US" sz="2000" dirty="0" smtClean="0">
                <a:solidFill>
                  <a:schemeClr val="bg1"/>
                </a:solidFill>
              </a:rPr>
              <a:t>ay timer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8" name="Picture 17" descr="Vis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91200" y="1371600"/>
            <a:ext cx="1288110" cy="822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810000" y="5867400"/>
            <a:ext cx="1353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</a:t>
            </a:r>
            <a:r>
              <a:rPr lang="en-US" sz="2000" dirty="0" smtClean="0">
                <a:solidFill>
                  <a:schemeClr val="bg1"/>
                </a:solidFill>
              </a:rPr>
              <a:t>omputer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8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8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0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8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8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8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8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8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8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ake_for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00200"/>
            <a:ext cx="3240212" cy="420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elaxedModerately"/>
            <a:lightRig rig="threePt" dir="t"/>
          </a:scene3d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447800" y="1981200"/>
            <a:ext cx="73914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4320" indent="-365760" algn="l">
              <a:spcBef>
                <a:spcPts val="1200"/>
              </a:spcBef>
              <a:buFont typeface="+mj-lt"/>
              <a:buAutoNum type="arabicPeriod"/>
            </a:pPr>
            <a:r>
              <a:rPr lang="en-US" sz="2800" b="0" dirty="0"/>
              <a:t>s</a:t>
            </a:r>
            <a:r>
              <a:rPr lang="en-US" sz="2800" b="0" dirty="0" smtClean="0"/>
              <a:t>end </a:t>
            </a:r>
            <a:r>
              <a:rPr lang="en-US" sz="2800" b="0" dirty="0"/>
              <a:t>client an Intake Form </a:t>
            </a:r>
            <a:r>
              <a:rPr lang="en-US" sz="2800" b="0" dirty="0" smtClean="0"/>
              <a:t> </a:t>
            </a:r>
            <a:br>
              <a:rPr lang="en-US" sz="2800" b="0" dirty="0" smtClean="0"/>
            </a:br>
            <a:r>
              <a:rPr lang="en-US" sz="2800" b="0" dirty="0" smtClean="0"/>
              <a:t> and appointment confirmation</a:t>
            </a:r>
            <a:endParaRPr lang="en-US" sz="2800" b="0" dirty="0"/>
          </a:p>
          <a:p>
            <a:pPr marL="274320" indent="-365760" algn="l">
              <a:spcBef>
                <a:spcPts val="1200"/>
              </a:spcBef>
              <a:buFont typeface="+mj-lt"/>
              <a:buAutoNum type="arabicPeriod"/>
            </a:pPr>
            <a:r>
              <a:rPr lang="en-US" sz="2800" b="0" dirty="0"/>
              <a:t>r</a:t>
            </a:r>
            <a:r>
              <a:rPr lang="en-US" sz="2800" b="0" dirty="0" smtClean="0"/>
              <a:t>eview form ahead of time</a:t>
            </a:r>
            <a:endParaRPr lang="en-US" sz="2800" b="0" dirty="0"/>
          </a:p>
          <a:p>
            <a:pPr marL="27432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2800" b="0" dirty="0"/>
              <a:t>n</a:t>
            </a:r>
            <a:r>
              <a:rPr lang="en-US" sz="2800" b="0" dirty="0" smtClean="0"/>
              <a:t>ote discussion topics or questions  </a:t>
            </a:r>
            <a:endParaRPr lang="en-US" sz="2800" b="0" dirty="0"/>
          </a:p>
          <a:p>
            <a:pPr marL="274320" indent="-365760" algn="l">
              <a:spcBef>
                <a:spcPts val="1200"/>
              </a:spcBef>
              <a:buFont typeface="+mj-lt"/>
              <a:buAutoNum type="arabicPeriod"/>
            </a:pPr>
            <a:r>
              <a:rPr lang="en-US" sz="2800" b="0" dirty="0"/>
              <a:t>h</a:t>
            </a:r>
            <a:r>
              <a:rPr lang="en-US" sz="2800" b="0" dirty="0" smtClean="0"/>
              <a:t>ave </a:t>
            </a:r>
            <a:r>
              <a:rPr lang="en-US" sz="2800" b="0" dirty="0"/>
              <a:t>their form, your notes</a:t>
            </a:r>
            <a:r>
              <a:rPr lang="en-US" sz="2800" b="0" dirty="0" smtClean="0"/>
              <a:t>, water, pen, and writing tablet</a:t>
            </a:r>
            <a:endParaRPr lang="en-US" sz="1600" b="0" dirty="0" smtClean="0"/>
          </a:p>
          <a:p>
            <a:pPr marL="274320" indent="-365760" algn="l">
              <a:spcBef>
                <a:spcPts val="1200"/>
              </a:spcBef>
              <a:buFont typeface="+mj-lt"/>
              <a:buAutoNum type="arabicPeriod"/>
            </a:pPr>
            <a:r>
              <a:rPr lang="en-US" sz="2800" b="0" dirty="0"/>
              <a:t>h</a:t>
            </a:r>
            <a:r>
              <a:rPr lang="en-US" sz="2800" b="0" dirty="0" smtClean="0"/>
              <a:t>ave a telephone for recording</a:t>
            </a:r>
            <a:endParaRPr lang="en-US" sz="2800" b="0" dirty="0"/>
          </a:p>
        </p:txBody>
      </p: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2057400" y="609600"/>
            <a:ext cx="42901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efore 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anatomy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228600"/>
            <a:ext cx="1752600" cy="1598655"/>
          </a:xfrm>
          <a:prstGeom prst="rect">
            <a:avLst/>
          </a:prstGeom>
          <a:ln>
            <a:solidFill>
              <a:srgbClr val="008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609600"/>
            <a:ext cx="6289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h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ow much should I charge?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964353"/>
            <a:ext cx="222990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$65 / hr.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$85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$100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$150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$200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$1000</a:t>
            </a:r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money2.jpg"/>
          <p:cNvPicPr>
            <a:picLocks noChangeAspect="1"/>
          </p:cNvPicPr>
          <p:nvPr/>
        </p:nvPicPr>
        <p:blipFill>
          <a:blip r:embed="rId2" cstate="print"/>
          <a:srcRect r="34544"/>
          <a:stretch>
            <a:fillRect/>
          </a:stretch>
        </p:blipFill>
        <p:spPr>
          <a:xfrm>
            <a:off x="4267200" y="2133600"/>
            <a:ext cx="3227297" cy="3291840"/>
          </a:xfrm>
          <a:prstGeom prst="rect">
            <a:avLst/>
          </a:prstGeom>
          <a:ln w="1270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533400"/>
            <a:ext cx="69342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Lindsay’s tips to provide better service to clients…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nd increase your income by</a:t>
            </a:r>
            <a:endParaRPr lang="en-US" sz="3600" baseline="30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50%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2819400"/>
            <a:ext cx="3309257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427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1295400" y="228600"/>
            <a:ext cx="6477000" cy="914400"/>
          </a:xfrm>
          <a:prstGeom prst="rect">
            <a:avLst/>
          </a:prstGeom>
        </p:spPr>
        <p:txBody>
          <a:bodyPr/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Q and A about sample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test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3" name="Picture 2" descr="Bear Creek hi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685800"/>
            <a:ext cx="7802880" cy="58521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533400"/>
            <a:ext cx="2493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omework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session tappin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2133600"/>
            <a:ext cx="382524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81000" y="1295400"/>
            <a:ext cx="8382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</a:t>
            </a:r>
            <a:r>
              <a:rPr lang="en-US" b="0" dirty="0" smtClean="0"/>
              <a:t>ap with classmate on </a:t>
            </a:r>
            <a:r>
              <a:rPr lang="en-US" b="0" dirty="0"/>
              <a:t>r</a:t>
            </a:r>
            <a:r>
              <a:rPr lang="en-US" b="0" dirty="0" smtClean="0"/>
              <a:t>ole reversals.</a:t>
            </a:r>
          </a:p>
          <a:p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b="0" dirty="0"/>
              <a:t>p</a:t>
            </a:r>
            <a:r>
              <a:rPr lang="en-US" b="0" dirty="0" smtClean="0"/>
              <a:t>ractice doing a “session” </a:t>
            </a:r>
          </a:p>
          <a:p>
            <a:endParaRPr lang="en-US" sz="1800" b="0" dirty="0" smtClean="0"/>
          </a:p>
          <a:p>
            <a:r>
              <a:rPr lang="en-US" b="0" dirty="0"/>
              <a:t>p</a:t>
            </a:r>
            <a:r>
              <a:rPr lang="en-US" b="0" dirty="0" smtClean="0"/>
              <a:t>ractice the ultimate </a:t>
            </a:r>
            <a:br>
              <a:rPr lang="en-US" b="0" dirty="0" smtClean="0"/>
            </a:br>
            <a:r>
              <a:rPr lang="en-US" b="0" dirty="0" smtClean="0"/>
              <a:t>choice process</a:t>
            </a:r>
          </a:p>
          <a:p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b="0" dirty="0"/>
              <a:t>s</a:t>
            </a:r>
            <a:r>
              <a:rPr lang="en-US" b="0" dirty="0" smtClean="0"/>
              <a:t>tudy your notes from </a:t>
            </a:r>
            <a:br>
              <a:rPr lang="en-US" b="0" dirty="0" smtClean="0"/>
            </a:br>
            <a:r>
              <a:rPr lang="en-US" b="0" dirty="0" smtClean="0"/>
              <a:t>today &amp; for test tomorrow</a:t>
            </a:r>
          </a:p>
          <a:p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b="0" dirty="0"/>
              <a:t>b</a:t>
            </a:r>
            <a:r>
              <a:rPr lang="en-US" b="0" dirty="0" smtClean="0"/>
              <a:t>e in your seats at 9</a:t>
            </a:r>
            <a:endParaRPr lang="en-US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8001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l">
              <a:spcBef>
                <a:spcPts val="1200"/>
              </a:spcBef>
              <a:buSzPct val="90000"/>
              <a:buFont typeface="+mj-lt"/>
              <a:buAutoNum type="arabicPeriod"/>
            </a:pPr>
            <a:r>
              <a:rPr lang="en-US" sz="2800" b="0" dirty="0"/>
              <a:t>p</a:t>
            </a:r>
            <a:r>
              <a:rPr lang="en-US" sz="2800" b="0" dirty="0" smtClean="0"/>
              <a:t>ay </a:t>
            </a:r>
            <a:r>
              <a:rPr lang="en-US" sz="2800" b="0" dirty="0"/>
              <a:t>your clients a sincere compliment</a:t>
            </a:r>
          </a:p>
          <a:p>
            <a:pPr marL="514350" indent="-514350" algn="l">
              <a:spcBef>
                <a:spcPts val="1200"/>
              </a:spcBef>
              <a:buSzPct val="90000"/>
              <a:buFont typeface="+mj-lt"/>
              <a:buAutoNum type="arabicPeriod"/>
            </a:pPr>
            <a:r>
              <a:rPr lang="en-US" sz="2800" b="0" dirty="0"/>
              <a:t>c</a:t>
            </a:r>
            <a:r>
              <a:rPr lang="en-US" sz="2800" b="0" dirty="0" smtClean="0"/>
              <a:t>hat about </a:t>
            </a:r>
            <a:r>
              <a:rPr lang="en-US" sz="2800" b="0" dirty="0"/>
              <a:t>a current event, </a:t>
            </a:r>
            <a:r>
              <a:rPr lang="en-US" sz="2800" b="0" dirty="0" smtClean="0"/>
              <a:t>weather, traffic</a:t>
            </a:r>
            <a:endParaRPr lang="en-US" sz="2800" b="0" dirty="0"/>
          </a:p>
          <a:p>
            <a:pPr marL="514350" indent="-514350">
              <a:spcBef>
                <a:spcPts val="1200"/>
              </a:spcBef>
              <a:buSzPct val="90000"/>
              <a:buFont typeface="+mj-lt"/>
              <a:buAutoNum type="arabicPeriod"/>
            </a:pPr>
            <a:r>
              <a:rPr lang="en-US" sz="2800" b="0" dirty="0"/>
              <a:t>o</a:t>
            </a:r>
            <a:r>
              <a:rPr lang="en-US" sz="2800" b="0" dirty="0" smtClean="0"/>
              <a:t>ffer them water, tea, restroom, margarita</a:t>
            </a:r>
          </a:p>
          <a:p>
            <a:pPr marL="514350" indent="-514350">
              <a:spcBef>
                <a:spcPts val="1200"/>
              </a:spcBef>
              <a:buSzPct val="90000"/>
              <a:buFont typeface="+mj-lt"/>
              <a:buAutoNum type="arabicPeriod"/>
            </a:pPr>
            <a:r>
              <a:rPr lang="en-US" sz="2800" b="0" dirty="0"/>
              <a:t>h</a:t>
            </a:r>
            <a:r>
              <a:rPr lang="en-US" sz="2800" b="0" dirty="0" smtClean="0"/>
              <a:t>elp </a:t>
            </a:r>
            <a:r>
              <a:rPr lang="en-US" sz="2800" b="0" dirty="0"/>
              <a:t>them relax with humor</a:t>
            </a:r>
          </a:p>
          <a:p>
            <a:pPr marL="514350" indent="-514350" algn="l">
              <a:buSzPct val="90000"/>
            </a:pPr>
            <a:endParaRPr lang="en-US" sz="2800" b="0" dirty="0"/>
          </a:p>
          <a:p>
            <a:pPr algn="l">
              <a:buFontTx/>
              <a:buChar char="•"/>
            </a:pPr>
            <a:endParaRPr lang="en-US" sz="2800" b="0" dirty="0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828800" y="609600"/>
            <a:ext cx="40614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Greeting clients</a:t>
            </a:r>
            <a:endParaRPr lang="en-US" sz="4000" dirty="0">
              <a:solidFill>
                <a:srgbClr val="008080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pic>
        <p:nvPicPr>
          <p:cNvPr id="6" name="Picture 5" descr="Relaxing wo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4419600"/>
            <a:ext cx="2219325" cy="2095500"/>
          </a:xfrm>
          <a:prstGeom prst="roundRect">
            <a:avLst/>
          </a:prstGeom>
          <a:ln>
            <a:solidFill>
              <a:srgbClr val="0099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natomy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228600"/>
            <a:ext cx="1752600" cy="1598655"/>
          </a:xfrm>
          <a:prstGeom prst="rect">
            <a:avLst/>
          </a:prstGeom>
          <a:ln>
            <a:solidFill>
              <a:srgbClr val="008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2743200" y="685800"/>
            <a:ext cx="51727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 a session</a:t>
            </a:r>
            <a:endParaRPr lang="en-US" sz="4000" dirty="0">
              <a:solidFill>
                <a:srgbClr val="915709"/>
              </a:solidFill>
              <a:effectLst>
                <a:outerShdw blurRad="38100" dist="38100" dir="2700000" algn="tl">
                  <a:schemeClr val="tx1">
                    <a:alpha val="92000"/>
                  </a:scheme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81000" y="2514600"/>
            <a:ext cx="6629400" cy="37240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760" indent="-365760" algn="l">
              <a:spcBef>
                <a:spcPts val="1200"/>
              </a:spcBef>
              <a:buSzPct val="90000"/>
              <a:buFont typeface="+mj-lt"/>
              <a:buAutoNum type="arabicPeriod"/>
            </a:pPr>
            <a:r>
              <a:rPr lang="en-US" sz="2800" b="0" dirty="0" smtClean="0"/>
              <a:t> SMILE </a:t>
            </a:r>
            <a:r>
              <a:rPr lang="en-US" sz="2800" b="0" dirty="0"/>
              <a:t>(</a:t>
            </a:r>
            <a:r>
              <a:rPr lang="en-US" sz="2800" b="0" i="1" dirty="0"/>
              <a:t>even </a:t>
            </a:r>
            <a:r>
              <a:rPr lang="en-US" sz="2800" b="0" i="1" dirty="0" smtClean="0"/>
              <a:t>on </a:t>
            </a:r>
            <a:r>
              <a:rPr lang="en-US" sz="2800" b="0" i="1" dirty="0"/>
              <a:t>the phone!</a:t>
            </a:r>
            <a:r>
              <a:rPr lang="en-US" sz="2800" b="0" dirty="0"/>
              <a:t>)  </a:t>
            </a:r>
          </a:p>
          <a:p>
            <a:pPr marL="365760" indent="-365760" algn="l">
              <a:spcBef>
                <a:spcPts val="1200"/>
              </a:spcBef>
              <a:buSzPct val="90000"/>
              <a:buFont typeface="+mj-lt"/>
              <a:buAutoNum type="arabicPeriod"/>
            </a:pPr>
            <a:r>
              <a:rPr lang="en-US" sz="2800" b="0" dirty="0"/>
              <a:t> </a:t>
            </a:r>
            <a:r>
              <a:rPr lang="en-US" sz="2800" b="0" dirty="0" smtClean="0"/>
              <a:t>find </a:t>
            </a:r>
            <a:r>
              <a:rPr lang="en-US" sz="2800" b="0" dirty="0"/>
              <a:t>a common theme </a:t>
            </a:r>
            <a:r>
              <a:rPr lang="en-US" sz="2800" b="0" dirty="0" smtClean="0"/>
              <a:t>for discussion</a:t>
            </a:r>
            <a:endParaRPr lang="en-US" sz="2800" b="0" i="1" dirty="0"/>
          </a:p>
          <a:p>
            <a:pPr marL="365760" indent="-365760" algn="l">
              <a:spcBef>
                <a:spcPts val="1200"/>
              </a:spcBef>
              <a:buSzPct val="90000"/>
              <a:buFont typeface="+mj-lt"/>
              <a:buAutoNum type="arabicPeriod"/>
            </a:pPr>
            <a:r>
              <a:rPr lang="en-US" sz="2800" b="0" dirty="0"/>
              <a:t> s</a:t>
            </a:r>
            <a:r>
              <a:rPr lang="en-US" sz="2800" b="0" dirty="0" smtClean="0"/>
              <a:t>hare </a:t>
            </a:r>
            <a:r>
              <a:rPr lang="en-US" sz="2800" b="0" dirty="0"/>
              <a:t>something about yourself</a:t>
            </a:r>
          </a:p>
          <a:p>
            <a:pPr marL="365760" indent="-365760" algn="l">
              <a:spcBef>
                <a:spcPts val="1200"/>
              </a:spcBef>
              <a:buSzPct val="90000"/>
              <a:buFont typeface="+mj-lt"/>
              <a:buAutoNum type="arabicPeriod"/>
            </a:pPr>
            <a:r>
              <a:rPr lang="en-US" sz="2800" b="0" dirty="0"/>
              <a:t> e</a:t>
            </a:r>
            <a:r>
              <a:rPr lang="en-US" sz="2800" b="0" dirty="0" smtClean="0"/>
              <a:t>xplain about recording the session</a:t>
            </a:r>
            <a:endParaRPr lang="en-US" sz="2800" b="0" dirty="0"/>
          </a:p>
          <a:p>
            <a:pPr marL="365760" indent="-365760" algn="l">
              <a:spcBef>
                <a:spcPts val="1200"/>
              </a:spcBef>
              <a:buSzPct val="90000"/>
              <a:buFont typeface="+mj-lt"/>
              <a:buAutoNum type="arabicPeriod"/>
            </a:pPr>
            <a:r>
              <a:rPr lang="en-US" sz="2800" b="0" dirty="0"/>
              <a:t> b</a:t>
            </a:r>
            <a:r>
              <a:rPr lang="en-US" sz="2800" b="0" dirty="0" smtClean="0"/>
              <a:t>e </a:t>
            </a:r>
            <a:r>
              <a:rPr lang="en-US" sz="2800" b="0" dirty="0"/>
              <a:t>confident, enthusiastic and </a:t>
            </a:r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2800" b="0" dirty="0" smtClean="0"/>
              <a:t> reassuring</a:t>
            </a:r>
            <a:endParaRPr lang="en-US" sz="2800" b="0" dirty="0"/>
          </a:p>
          <a:p>
            <a:pPr algn="l">
              <a:buFontTx/>
              <a:buChar char="•"/>
            </a:pPr>
            <a:endParaRPr lang="en-US" sz="2800" b="0" dirty="0"/>
          </a:p>
        </p:txBody>
      </p:sp>
      <p:pic>
        <p:nvPicPr>
          <p:cNvPr id="5125" name="Picture 2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819400"/>
            <a:ext cx="1720850" cy="2590800"/>
          </a:xfrm>
          <a:prstGeom prst="rect">
            <a:avLst/>
          </a:prstGeom>
          <a:ln w="38100">
            <a:solidFill>
              <a:srgbClr val="B86E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natomy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04800"/>
            <a:ext cx="1752600" cy="1598655"/>
          </a:xfrm>
          <a:prstGeom prst="rect">
            <a:avLst/>
          </a:prstGeom>
          <a:ln>
            <a:solidFill>
              <a:srgbClr val="008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514600"/>
            <a:ext cx="3472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l</a:t>
            </a:r>
            <a:r>
              <a:rPr lang="en-US" sz="4000" dirty="0" smtClean="0"/>
              <a:t>et’s practice!</a:t>
            </a:r>
            <a:endParaRPr lang="en-US" sz="40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Session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rite up</a:t>
            </a:r>
          </a:p>
        </p:txBody>
      </p:sp>
      <p:pic>
        <p:nvPicPr>
          <p:cNvPr id="8" name="Picture 7" descr="note takin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209800"/>
            <a:ext cx="3300908" cy="38404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0" lon="0" rev="600000"/>
            </a:camera>
            <a:lightRig rig="threePt" dir="t"/>
          </a:scene3d>
        </p:spPr>
      </p:pic>
      <p:pic>
        <p:nvPicPr>
          <p:cNvPr id="9" name="Picture 8" descr="note taking.jpg"/>
          <p:cNvPicPr>
            <a:picLocks noChangeAspect="1"/>
          </p:cNvPicPr>
          <p:nvPr/>
        </p:nvPicPr>
        <p:blipFill>
          <a:blip r:embed="rId4" cstate="print"/>
          <a:srcRect t="4509" r="5328"/>
          <a:stretch>
            <a:fillRect/>
          </a:stretch>
        </p:blipFill>
        <p:spPr>
          <a:xfrm rot="660000">
            <a:off x="807658" y="3020044"/>
            <a:ext cx="3130706" cy="237744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folder image.png"/>
          <p:cNvPicPr>
            <a:picLocks noChangeAspect="1"/>
          </p:cNvPicPr>
          <p:nvPr/>
        </p:nvPicPr>
        <p:blipFill>
          <a:blip r:embed="rId5" cstate="print"/>
          <a:srcRect l="23334" r="10000"/>
          <a:stretch>
            <a:fillRect/>
          </a:stretch>
        </p:blipFill>
        <p:spPr>
          <a:xfrm rot="5400000">
            <a:off x="6858000" y="2819400"/>
            <a:ext cx="1524000" cy="2286000"/>
          </a:xfrm>
          <a:prstGeom prst="rect">
            <a:avLst/>
          </a:prstGeom>
        </p:spPr>
      </p:pic>
      <p:pic>
        <p:nvPicPr>
          <p:cNvPr id="10" name="Picture 9" descr="anatomy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304800"/>
            <a:ext cx="1752600" cy="1598655"/>
          </a:xfrm>
          <a:prstGeom prst="rect">
            <a:avLst/>
          </a:prstGeom>
          <a:ln>
            <a:solidFill>
              <a:srgbClr val="008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38200" y="2209800"/>
            <a:ext cx="83058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760" indent="-365760" algn="l">
              <a:spcBef>
                <a:spcPts val="1200"/>
              </a:spcBef>
              <a:buSzPct val="90000"/>
              <a:buFont typeface="+mj-lt"/>
              <a:buAutoNum type="arabicPeriod"/>
            </a:pPr>
            <a:r>
              <a:rPr lang="en-US" sz="3200" b="0" dirty="0"/>
              <a:t> </a:t>
            </a:r>
            <a:r>
              <a:rPr lang="en-US" sz="2800" b="0" dirty="0"/>
              <a:t>a</a:t>
            </a:r>
            <a:r>
              <a:rPr lang="en-US" sz="2800" b="0" dirty="0" smtClean="0"/>
              <a:t>sk about their </a:t>
            </a:r>
            <a:r>
              <a:rPr lang="en-US" sz="2800" b="0" dirty="0"/>
              <a:t>most pressing issue </a:t>
            </a:r>
            <a:r>
              <a:rPr lang="en-US" sz="2800" b="0" dirty="0" smtClean="0"/>
              <a:t>first </a:t>
            </a:r>
          </a:p>
          <a:p>
            <a:pPr marL="365760" indent="-365760" algn="l">
              <a:spcBef>
                <a:spcPts val="1200"/>
              </a:spcBef>
              <a:buSzPct val="90000"/>
              <a:buFont typeface="+mj-lt"/>
              <a:buAutoNum type="arabicPeriod"/>
            </a:pPr>
            <a:r>
              <a:rPr lang="en-US" sz="2800" b="0" dirty="0" smtClean="0"/>
              <a:t> ask their overall objectives</a:t>
            </a:r>
            <a:endParaRPr lang="en-US" sz="2800" b="0" dirty="0"/>
          </a:p>
          <a:p>
            <a:pPr marL="365760" indent="-365760">
              <a:spcBef>
                <a:spcPts val="1200"/>
              </a:spcBef>
              <a:buSzPct val="90000"/>
              <a:buFont typeface="+mj-lt"/>
              <a:buAutoNum type="arabicPeriod"/>
            </a:pPr>
            <a:r>
              <a:rPr lang="en-US" sz="2800" b="0" dirty="0"/>
              <a:t>i</a:t>
            </a:r>
            <a:r>
              <a:rPr lang="en-US" sz="2800" b="0" dirty="0" smtClean="0"/>
              <a:t>ntroduce the energy system via muscle testing</a:t>
            </a:r>
          </a:p>
          <a:p>
            <a:pPr marL="365760" indent="-365760">
              <a:spcBef>
                <a:spcPts val="1200"/>
              </a:spcBef>
              <a:buSzPct val="90000"/>
              <a:buFont typeface="+mj-lt"/>
              <a:buAutoNum type="arabicPeriod"/>
            </a:pPr>
            <a:r>
              <a:rPr lang="en-US" sz="2800" b="0" dirty="0"/>
              <a:t>b</a:t>
            </a:r>
            <a:r>
              <a:rPr lang="en-US" sz="2800" b="0" dirty="0" smtClean="0"/>
              <a:t>efore you start tapping, </a:t>
            </a:r>
            <a:br>
              <a:rPr lang="en-US" sz="2800" b="0" dirty="0" smtClean="0"/>
            </a:br>
            <a:r>
              <a:rPr lang="en-US" sz="2800" b="0" dirty="0" smtClean="0"/>
              <a:t>explain reversals</a:t>
            </a:r>
          </a:p>
          <a:p>
            <a:pPr marL="365760" indent="-365760">
              <a:buSzPct val="90000"/>
            </a:pPr>
            <a:endParaRPr lang="en-US" sz="2800" b="0" dirty="0" smtClean="0"/>
          </a:p>
          <a:p>
            <a:pPr marL="365760" indent="-365760" algn="l">
              <a:buSzPct val="90000"/>
            </a:pPr>
            <a:r>
              <a:rPr lang="en-US" sz="2800" b="0" dirty="0" smtClean="0"/>
              <a:t> </a:t>
            </a:r>
            <a:endParaRPr lang="en-US" sz="28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762000"/>
            <a:ext cx="546833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75FFE5"/>
                </a:solidFill>
                <a:effectLst>
                  <a:outerShdw blurRad="38100" dist="38100" dir="2700000" algn="tl">
                    <a:srgbClr val="000000">
                      <a:alpha val="96000"/>
                    </a:srgbClr>
                  </a:outerShdw>
                </a:effectLst>
              </a:rPr>
              <a:t>During </a:t>
            </a:r>
            <a:r>
              <a:rPr lang="en-US" sz="3600" dirty="0">
                <a:solidFill>
                  <a:srgbClr val="75FFE5"/>
                </a:solidFill>
                <a:effectLst>
                  <a:outerShdw blurRad="38100" dist="38100" dir="2700000" algn="tl">
                    <a:srgbClr val="000000">
                      <a:alpha val="96000"/>
                    </a:srgbClr>
                  </a:outerShdw>
                </a:effectLst>
              </a:rPr>
              <a:t>the </a:t>
            </a:r>
            <a:r>
              <a:rPr lang="en-US" sz="3600" b="0" dirty="0" smtClean="0">
                <a:solidFill>
                  <a:srgbClr val="75FFE5"/>
                </a:solidFill>
                <a:effectLst>
                  <a:outerShdw blurRad="38100" dist="38100" dir="2700000" algn="tl">
                    <a:srgbClr val="000000">
                      <a:alpha val="96000"/>
                    </a:srgbClr>
                  </a:outerShdw>
                </a:effectLst>
              </a:rPr>
              <a:t>(first) </a:t>
            </a:r>
            <a:r>
              <a:rPr lang="en-US" sz="3600" dirty="0">
                <a:solidFill>
                  <a:srgbClr val="75FFE5"/>
                </a:solidFill>
                <a:effectLst>
                  <a:outerShdw blurRad="38100" dist="38100" dir="2700000" algn="tl">
                    <a:srgbClr val="000000">
                      <a:alpha val="96000"/>
                    </a:srgbClr>
                  </a:outerShdw>
                </a:effectLst>
              </a:rPr>
              <a:t>s</a:t>
            </a:r>
            <a:r>
              <a:rPr lang="en-US" sz="3600" dirty="0" smtClean="0">
                <a:solidFill>
                  <a:srgbClr val="75FFE5"/>
                </a:solidFill>
                <a:effectLst>
                  <a:outerShdw blurRad="38100" dist="38100" dir="2700000" algn="tl">
                    <a:srgbClr val="000000">
                      <a:alpha val="96000"/>
                    </a:srgbClr>
                  </a:outerShdw>
                </a:effectLst>
              </a:rPr>
              <a:t>ession</a:t>
            </a:r>
            <a:endParaRPr lang="en-US" sz="3600" dirty="0">
              <a:solidFill>
                <a:srgbClr val="75FFE5"/>
              </a:solidFill>
              <a:effectLst>
                <a:outerShdw blurRad="38100" dist="38100" dir="2700000" algn="tl">
                  <a:srgbClr val="000000">
                    <a:alpha val="96000"/>
                  </a:srgbClr>
                </a:outerShdw>
              </a:effectLst>
            </a:endParaRPr>
          </a:p>
        </p:txBody>
      </p:sp>
      <p:pic>
        <p:nvPicPr>
          <p:cNvPr id="7" name="Picture 6" descr="LK muscle testing2-cropp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4267200"/>
            <a:ext cx="3590282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1524000" y="5562600"/>
            <a:ext cx="39292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ake notes like crazy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anatomy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04800"/>
            <a:ext cx="1752600" cy="1598655"/>
          </a:xfrm>
          <a:prstGeom prst="rect">
            <a:avLst/>
          </a:prstGeom>
          <a:ln>
            <a:solidFill>
              <a:srgbClr val="008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65125" y="24447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sz="3200" b="0">
              <a:solidFill>
                <a:schemeClr val="bg1"/>
              </a:solidFill>
            </a:endParaRPr>
          </a:p>
        </p:txBody>
      </p:sp>
      <p:sp>
        <p:nvSpPr>
          <p:cNvPr id="1374211" name="Text Box 3"/>
          <p:cNvSpPr txBox="1">
            <a:spLocks noChangeArrowheads="1"/>
          </p:cNvSpPr>
          <p:nvPr/>
        </p:nvSpPr>
        <p:spPr bwMode="auto">
          <a:xfrm>
            <a:off x="533400" y="2514600"/>
            <a:ext cx="832167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ts val="1200"/>
              </a:spcBef>
              <a:buSzPct val="90000"/>
              <a:buFont typeface="Arial"/>
              <a:buChar char="•"/>
            </a:pPr>
            <a:r>
              <a:rPr lang="en-US" sz="2800" b="0" dirty="0"/>
              <a:t>b</a:t>
            </a:r>
            <a:r>
              <a:rPr lang="en-US" sz="2800" b="0" dirty="0" smtClean="0"/>
              <a:t>e </a:t>
            </a:r>
            <a:r>
              <a:rPr lang="en-US" sz="2800" b="0" dirty="0"/>
              <a:t>OK</a:t>
            </a:r>
            <a:r>
              <a:rPr lang="en-US" sz="2800" b="0" i="1" dirty="0"/>
              <a:t> not knowing</a:t>
            </a:r>
            <a:r>
              <a:rPr lang="en-US" sz="2800" b="0" dirty="0"/>
              <a:t> where </a:t>
            </a:r>
            <a:r>
              <a:rPr lang="en-US" sz="2800" b="0" dirty="0" smtClean="0"/>
              <a:t>you are going</a:t>
            </a:r>
          </a:p>
          <a:p>
            <a:pPr marL="457200" indent="-457200">
              <a:spcBef>
                <a:spcPts val="1200"/>
              </a:spcBef>
              <a:buSzPct val="90000"/>
              <a:buFont typeface="Arial"/>
              <a:buChar char="•"/>
            </a:pPr>
            <a:r>
              <a:rPr lang="en-US" sz="2800" b="0" dirty="0"/>
              <a:t>l</a:t>
            </a:r>
            <a:r>
              <a:rPr lang="en-US" sz="2800" b="0" dirty="0" smtClean="0"/>
              <a:t>et your Intuition guide you</a:t>
            </a:r>
          </a:p>
          <a:p>
            <a:pPr marL="457200" indent="-457200">
              <a:spcBef>
                <a:spcPts val="1200"/>
              </a:spcBef>
              <a:buSzPct val="90000"/>
              <a:buFont typeface="Arial"/>
              <a:buChar char="•"/>
            </a:pPr>
            <a:r>
              <a:rPr lang="en-US" sz="2800" b="0" dirty="0"/>
              <a:t>t</a:t>
            </a:r>
            <a:r>
              <a:rPr lang="en-US" sz="2800" b="0" dirty="0" smtClean="0"/>
              <a:t>ap along with them</a:t>
            </a:r>
          </a:p>
          <a:p>
            <a:pPr marL="457200" indent="-457200">
              <a:spcBef>
                <a:spcPts val="1200"/>
              </a:spcBef>
              <a:buSzPct val="90000"/>
              <a:buFont typeface="Arial"/>
              <a:buChar char="•"/>
            </a:pPr>
            <a:r>
              <a:rPr lang="en-US" sz="2800" b="0" dirty="0"/>
              <a:t>r</a:t>
            </a:r>
            <a:r>
              <a:rPr lang="en-US" sz="2800" b="0" dirty="0" smtClean="0"/>
              <a:t>eframe when appropriate</a:t>
            </a:r>
          </a:p>
          <a:p>
            <a:pPr marL="457200" indent="-457200">
              <a:spcBef>
                <a:spcPts val="1200"/>
              </a:spcBef>
              <a:buSzPct val="90000"/>
              <a:buFont typeface="Arial"/>
              <a:buChar char="•"/>
            </a:pPr>
            <a:r>
              <a:rPr lang="en-US" sz="2800" b="0" dirty="0"/>
              <a:t>e</a:t>
            </a:r>
            <a:r>
              <a:rPr lang="en-US" sz="2800" b="0" dirty="0" smtClean="0"/>
              <a:t>ndeavor to </a:t>
            </a:r>
            <a:r>
              <a:rPr lang="en-US" sz="2800" b="0" i="1" u="sng" dirty="0" smtClean="0"/>
              <a:t>neutralize</a:t>
            </a:r>
            <a:r>
              <a:rPr lang="en-US" sz="2800" b="0" dirty="0" smtClean="0"/>
              <a:t> </a:t>
            </a:r>
            <a:br>
              <a:rPr lang="en-US" sz="2800" b="0" dirty="0" smtClean="0"/>
            </a:br>
            <a:r>
              <a:rPr lang="en-US" sz="2800" b="0" dirty="0" smtClean="0"/>
              <a:t>every issue</a:t>
            </a:r>
          </a:p>
        </p:txBody>
      </p:sp>
      <p:pic>
        <p:nvPicPr>
          <p:cNvPr id="7" name="Picture 6" descr="intuiti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3581400"/>
            <a:ext cx="3526272" cy="2651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590800" y="762000"/>
            <a:ext cx="528935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75FF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</a:t>
            </a:r>
            <a:r>
              <a:rPr lang="en-US" sz="3600" dirty="0">
                <a:solidFill>
                  <a:srgbClr val="75FF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600" dirty="0" smtClean="0">
                <a:solidFill>
                  <a:srgbClr val="75FF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tips</a:t>
            </a:r>
            <a:endParaRPr lang="en-US" sz="3600" dirty="0">
              <a:solidFill>
                <a:srgbClr val="75FF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anatomy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04800"/>
            <a:ext cx="1752600" cy="1598655"/>
          </a:xfrm>
          <a:prstGeom prst="rect">
            <a:avLst/>
          </a:prstGeom>
          <a:ln>
            <a:solidFill>
              <a:srgbClr val="008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7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7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7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7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7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FFFF00"/>
      </a:hlink>
      <a:folHlink>
        <a:srgbClr val="EAEAEA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3366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FFF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21766</TotalTime>
  <Words>903</Words>
  <Application>Microsoft Macintosh PowerPoint</Application>
  <PresentationFormat>On-screen Show (4:3)</PresentationFormat>
  <Paragraphs>163</Paragraphs>
  <Slides>33</Slides>
  <Notes>11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PowerPoint Presentation</vt:lpstr>
      <vt:lpstr>    Anatomy of a session</vt:lpstr>
      <vt:lpstr>PowerPoint Presentation</vt:lpstr>
      <vt:lpstr>PowerPoint Presentation</vt:lpstr>
      <vt:lpstr>PowerPoint Presentation</vt:lpstr>
      <vt:lpstr>PowerPoint Presentation</vt:lpstr>
      <vt:lpstr>Session write up</vt:lpstr>
      <vt:lpstr>PowerPoint Presentation</vt:lpstr>
      <vt:lpstr>PowerPoint Presentation</vt:lpstr>
      <vt:lpstr>PowerPoint Presentation</vt:lpstr>
      <vt:lpstr>PowerPoint Presentation</vt:lpstr>
      <vt:lpstr>At the end of a session</vt:lpstr>
      <vt:lpstr>After the session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my office 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Secret of The Secret</dc:title>
  <dc:creator>Judy</dc:creator>
  <cp:lastModifiedBy>LINDSAY KENNY</cp:lastModifiedBy>
  <cp:revision>1139</cp:revision>
  <dcterms:created xsi:type="dcterms:W3CDTF">2007-07-29T13:24:11Z</dcterms:created>
  <dcterms:modified xsi:type="dcterms:W3CDTF">2014-04-23T16:30:14Z</dcterms:modified>
</cp:coreProperties>
</file>